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7"/>
  </p:notesMasterIdLst>
  <p:sldIdLst>
    <p:sldId id="256" r:id="rId2"/>
    <p:sldId id="260" r:id="rId3"/>
    <p:sldId id="261" r:id="rId4"/>
    <p:sldId id="257" r:id="rId5"/>
    <p:sldId id="262" r:id="rId6"/>
    <p:sldId id="322" r:id="rId7"/>
    <p:sldId id="273" r:id="rId8"/>
    <p:sldId id="259" r:id="rId9"/>
    <p:sldId id="258" r:id="rId10"/>
    <p:sldId id="263" r:id="rId11"/>
    <p:sldId id="264" r:id="rId12"/>
    <p:sldId id="266" r:id="rId13"/>
    <p:sldId id="265" r:id="rId14"/>
    <p:sldId id="267" r:id="rId15"/>
    <p:sldId id="268" r:id="rId16"/>
    <p:sldId id="269" r:id="rId17"/>
    <p:sldId id="274" r:id="rId18"/>
    <p:sldId id="270" r:id="rId19"/>
    <p:sldId id="271" r:id="rId20"/>
    <p:sldId id="275" r:id="rId21"/>
    <p:sldId id="276" r:id="rId22"/>
    <p:sldId id="277" r:id="rId23"/>
    <p:sldId id="279" r:id="rId24"/>
    <p:sldId id="280" r:id="rId25"/>
    <p:sldId id="281" r:id="rId26"/>
    <p:sldId id="282" r:id="rId27"/>
    <p:sldId id="284" r:id="rId28"/>
    <p:sldId id="283"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94" autoAdjust="0"/>
    <p:restoredTop sz="92970" autoAdjust="0"/>
  </p:normalViewPr>
  <p:slideViewPr>
    <p:cSldViewPr snapToGrid="0">
      <p:cViewPr varScale="1">
        <p:scale>
          <a:sx n="85" d="100"/>
          <a:sy n="85" d="100"/>
        </p:scale>
        <p:origin x="920" y="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4" d="100"/>
          <a:sy n="54" d="100"/>
        </p:scale>
        <p:origin x="2632" y="6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CF1A10-901B-4971-B0E9-3BB95E952403}" type="datetimeFigureOut">
              <a:rPr lang="en-US" smtClean="0"/>
              <a:t>3/7/2024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DD659F-45C7-4170-A725-52CDF3232AA8}" type="slidenum">
              <a:rPr lang="en-US" smtClean="0"/>
              <a:t>‹#›</a:t>
            </a:fld>
            <a:endParaRPr lang="en-US"/>
          </a:p>
        </p:txBody>
      </p:sp>
    </p:spTree>
    <p:extLst>
      <p:ext uri="{BB962C8B-B14F-4D97-AF65-F5344CB8AC3E}">
        <p14:creationId xmlns:p14="http://schemas.microsoft.com/office/powerpoint/2010/main" val="1995355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D659F-45C7-4170-A725-52CDF3232AA8}" type="slidenum">
              <a:rPr lang="en-US" smtClean="0"/>
              <a:t>4</a:t>
            </a:fld>
            <a:endParaRPr lang="en-US"/>
          </a:p>
        </p:txBody>
      </p:sp>
    </p:spTree>
    <p:extLst>
      <p:ext uri="{BB962C8B-B14F-4D97-AF65-F5344CB8AC3E}">
        <p14:creationId xmlns:p14="http://schemas.microsoft.com/office/powerpoint/2010/main" val="7042175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a:t>
            </a:r>
            <a:r>
              <a:rPr lang="en-US" b="1" baseline="0" dirty="0" smtClean="0"/>
              <a:t>Row context </a:t>
            </a:r>
            <a:r>
              <a:rPr lang="en-US" baseline="0" dirty="0" smtClean="0"/>
              <a:t>create calculated column in  </a:t>
            </a:r>
            <a:r>
              <a:rPr lang="en-US" b="1" baseline="0" dirty="0" err="1" smtClean="0"/>
              <a:t>FactInternetSales</a:t>
            </a:r>
            <a:r>
              <a:rPr lang="en-US" baseline="0" dirty="0" smtClean="0"/>
              <a:t> table and use this DAX </a:t>
            </a:r>
            <a:r>
              <a:rPr lang="en-US" b="1" baseline="0" dirty="0" smtClean="0"/>
              <a:t>“</a:t>
            </a:r>
            <a:r>
              <a:rPr lang="en-US" sz="1200" b="1" kern="1200" dirty="0" smtClean="0">
                <a:solidFill>
                  <a:schemeClr val="tx1"/>
                </a:solidFill>
                <a:effectLst/>
                <a:latin typeface="+mn-lt"/>
                <a:ea typeface="+mn-ea"/>
                <a:cs typeface="+mn-cs"/>
              </a:rPr>
              <a:t>Profit = SUM(</a:t>
            </a:r>
            <a:r>
              <a:rPr lang="en-US" sz="1200" b="1" kern="1200" dirty="0" err="1" smtClean="0">
                <a:solidFill>
                  <a:schemeClr val="tx1"/>
                </a:solidFill>
                <a:effectLst/>
                <a:latin typeface="+mn-lt"/>
                <a:ea typeface="+mn-ea"/>
                <a:cs typeface="+mn-cs"/>
              </a:rPr>
              <a:t>FactInternetSales</a:t>
            </a:r>
            <a:r>
              <a:rPr lang="en-US" sz="1200" b="1" kern="1200" dirty="0" smtClean="0">
                <a:solidFill>
                  <a:schemeClr val="tx1"/>
                </a:solidFill>
                <a:effectLst/>
                <a:latin typeface="+mn-lt"/>
                <a:ea typeface="+mn-ea"/>
                <a:cs typeface="+mn-cs"/>
              </a:rPr>
              <a:t>[</a:t>
            </a:r>
            <a:r>
              <a:rPr lang="en-US" sz="1200" b="1" kern="1200" dirty="0" err="1" smtClean="0">
                <a:solidFill>
                  <a:schemeClr val="tx1"/>
                </a:solidFill>
                <a:effectLst/>
                <a:latin typeface="+mn-lt"/>
                <a:ea typeface="+mn-ea"/>
                <a:cs typeface="+mn-cs"/>
              </a:rPr>
              <a:t>SalesAmount</a:t>
            </a:r>
            <a:r>
              <a:rPr lang="en-US" sz="1200" b="1" kern="1200" dirty="0" smtClean="0">
                <a:solidFill>
                  <a:schemeClr val="tx1"/>
                </a:solidFill>
                <a:effectLst/>
                <a:latin typeface="+mn-lt"/>
                <a:ea typeface="+mn-ea"/>
                <a:cs typeface="+mn-cs"/>
              </a:rPr>
              <a:t>])-</a:t>
            </a: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SUM(</a:t>
            </a:r>
            <a:r>
              <a:rPr lang="en-US" sz="1200" b="1" kern="1200" dirty="0" err="1" smtClean="0">
                <a:solidFill>
                  <a:schemeClr val="tx1"/>
                </a:solidFill>
                <a:effectLst/>
                <a:latin typeface="+mn-lt"/>
                <a:ea typeface="+mn-ea"/>
                <a:cs typeface="+mn-cs"/>
              </a:rPr>
              <a:t>FactInternetSales</a:t>
            </a:r>
            <a:r>
              <a:rPr lang="en-US" sz="1200" b="1" kern="1200" dirty="0" smtClean="0">
                <a:solidFill>
                  <a:schemeClr val="tx1"/>
                </a:solidFill>
                <a:effectLst/>
                <a:latin typeface="+mn-lt"/>
                <a:ea typeface="+mn-ea"/>
                <a:cs typeface="+mn-cs"/>
              </a:rPr>
              <a:t>[</a:t>
            </a:r>
            <a:r>
              <a:rPr lang="en-US" sz="1200" b="1" kern="1200" dirty="0" err="1" smtClean="0">
                <a:solidFill>
                  <a:schemeClr val="tx1"/>
                </a:solidFill>
                <a:effectLst/>
                <a:latin typeface="+mn-lt"/>
                <a:ea typeface="+mn-ea"/>
                <a:cs typeface="+mn-cs"/>
              </a:rPr>
              <a:t>TotalProductCost</a:t>
            </a:r>
            <a:r>
              <a:rPr lang="en-US" sz="1200" b="1" kern="1200" dirty="0" smtClean="0">
                <a:solidFill>
                  <a:schemeClr val="tx1"/>
                </a:solidFill>
                <a:effectLst/>
                <a:latin typeface="+mn-lt"/>
                <a:ea typeface="+mn-ea"/>
                <a:cs typeface="+mn-cs"/>
              </a:rPr>
              <a:t>]</a:t>
            </a:r>
            <a:r>
              <a:rPr lang="en-US" sz="1200" b="1" kern="1200" baseline="0" dirty="0" smtClean="0">
                <a:solidFill>
                  <a:schemeClr val="tx1"/>
                </a:solidFill>
                <a:effectLst/>
                <a:latin typeface="+mn-lt"/>
                <a:ea typeface="+mn-ea"/>
                <a:cs typeface="+mn-cs"/>
              </a:rPr>
              <a:t>”</a:t>
            </a: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have added visual level filter, added filter on slicer and on the basis of this selection sum of profit is changed</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u="sng" kern="1200" dirty="0" smtClean="0">
                <a:solidFill>
                  <a:schemeClr val="tx1"/>
                </a:solidFill>
                <a:effectLst/>
                <a:latin typeface="+mn-lt"/>
                <a:ea typeface="+mn-ea"/>
                <a:cs typeface="+mn-cs"/>
              </a:rPr>
              <a:t>Note: -</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First of all filter context applied and then evaluation working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8DD659F-45C7-4170-A725-52CDF3232AA8}" type="slidenum">
              <a:rPr lang="en-US" smtClean="0"/>
              <a:t>50</a:t>
            </a:fld>
            <a:endParaRPr lang="en-US"/>
          </a:p>
        </p:txBody>
      </p:sp>
    </p:spTree>
    <p:extLst>
      <p:ext uri="{BB962C8B-B14F-4D97-AF65-F5344CB8AC3E}">
        <p14:creationId xmlns:p14="http://schemas.microsoft.com/office/powerpoint/2010/main" val="5277788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Note:- </a:t>
            </a:r>
            <a:r>
              <a:rPr lang="en-US" sz="1200" kern="1200" dirty="0" smtClean="0">
                <a:solidFill>
                  <a:schemeClr val="tx1"/>
                </a:solidFill>
                <a:effectLst/>
                <a:latin typeface="+mn-lt"/>
                <a:ea typeface="+mn-ea"/>
                <a:cs typeface="+mn-cs"/>
              </a:rPr>
              <a:t>whenever we have created calculated column it’s not applicable for using filter context that is the reason its showing </a:t>
            </a:r>
            <a:r>
              <a:rPr lang="en-US" sz="1200" b="1" kern="1200" dirty="0" smtClean="0">
                <a:solidFill>
                  <a:schemeClr val="tx1"/>
                </a:solidFill>
                <a:effectLst/>
                <a:latin typeface="+mn-lt"/>
                <a:ea typeface="+mn-ea"/>
                <a:cs typeface="+mn-cs"/>
              </a:rPr>
              <a:t>29 M</a:t>
            </a:r>
            <a:r>
              <a:rPr lang="en-US" sz="1200" kern="1200" dirty="0" smtClean="0">
                <a:solidFill>
                  <a:schemeClr val="tx1"/>
                </a:solidFill>
                <a:effectLst/>
                <a:latin typeface="+mn-lt"/>
                <a:ea typeface="+mn-ea"/>
                <a:cs typeface="+mn-cs"/>
              </a:rPr>
              <a:t> for each row.</a:t>
            </a:r>
            <a:endParaRPr lang="en-US" sz="1200" b="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8DD659F-45C7-4170-A725-52CDF3232AA8}" type="slidenum">
              <a:rPr lang="en-US" smtClean="0"/>
              <a:t>51</a:t>
            </a:fld>
            <a:endParaRPr lang="en-US"/>
          </a:p>
        </p:txBody>
      </p:sp>
    </p:spTree>
    <p:extLst>
      <p:ext uri="{BB962C8B-B14F-4D97-AF65-F5344CB8AC3E}">
        <p14:creationId xmlns:p14="http://schemas.microsoft.com/office/powerpoint/2010/main" val="2068464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Use Adventure</a:t>
            </a:r>
            <a:r>
              <a:rPr lang="en-US" sz="1200" b="0" kern="1200" baseline="0" dirty="0" smtClean="0">
                <a:solidFill>
                  <a:schemeClr val="tx1"/>
                </a:solidFill>
                <a:effectLst/>
                <a:latin typeface="+mn-lt"/>
                <a:ea typeface="+mn-ea"/>
                <a:cs typeface="+mn-cs"/>
              </a:rPr>
              <a:t> work DW  database</a:t>
            </a:r>
            <a:endParaRPr lang="en-US" sz="1200" b="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8DD659F-45C7-4170-A725-52CDF3232AA8}" type="slidenum">
              <a:rPr lang="en-US" smtClean="0"/>
              <a:t>52</a:t>
            </a:fld>
            <a:endParaRPr lang="en-US"/>
          </a:p>
        </p:txBody>
      </p:sp>
    </p:spTree>
    <p:extLst>
      <p:ext uri="{BB962C8B-B14F-4D97-AF65-F5344CB8AC3E}">
        <p14:creationId xmlns:p14="http://schemas.microsoft.com/office/powerpoint/2010/main" val="1183044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Use this file path “</a:t>
            </a:r>
            <a:r>
              <a:rPr lang="en-US" sz="1200" b="1" kern="1200" dirty="0" smtClean="0">
                <a:solidFill>
                  <a:schemeClr val="tx1"/>
                </a:solidFill>
                <a:effectLst/>
                <a:latin typeface="+mn-lt"/>
                <a:ea typeface="+mn-ea"/>
                <a:cs typeface="+mn-cs"/>
              </a:rPr>
              <a:t>D:\Power BI </a:t>
            </a:r>
            <a:r>
              <a:rPr lang="en-US" sz="1200" b="1" kern="1200" dirty="0" err="1" smtClean="0">
                <a:solidFill>
                  <a:schemeClr val="tx1"/>
                </a:solidFill>
                <a:effectLst/>
                <a:latin typeface="+mn-lt"/>
                <a:ea typeface="+mn-ea"/>
                <a:cs typeface="+mn-cs"/>
              </a:rPr>
              <a:t>Traning_Code</a:t>
            </a:r>
            <a:r>
              <a:rPr lang="en-US" sz="1200" b="1" kern="1200" dirty="0" smtClean="0">
                <a:solidFill>
                  <a:schemeClr val="tx1"/>
                </a:solidFill>
                <a:effectLst/>
                <a:latin typeface="+mn-lt"/>
                <a:ea typeface="+mn-ea"/>
                <a:cs typeface="+mn-cs"/>
              </a:rPr>
              <a:t>\</a:t>
            </a:r>
            <a:r>
              <a:rPr lang="en-US" sz="1200" b="1" kern="1200" dirty="0" err="1" smtClean="0">
                <a:solidFill>
                  <a:schemeClr val="tx1"/>
                </a:solidFill>
                <a:effectLst/>
                <a:latin typeface="+mn-lt"/>
                <a:ea typeface="+mn-ea"/>
                <a:cs typeface="+mn-cs"/>
              </a:rPr>
              <a:t>TraningSessionsSources</a:t>
            </a:r>
            <a:r>
              <a:rPr lang="en-US" sz="1200" b="1" kern="1200" dirty="0" smtClean="0">
                <a:solidFill>
                  <a:schemeClr val="tx1"/>
                </a:solidFill>
                <a:effectLst/>
                <a:latin typeface="+mn-lt"/>
                <a:ea typeface="+mn-ea"/>
                <a:cs typeface="+mn-cs"/>
              </a:rPr>
              <a:t>\20.DAX\2.Count&amp;All\Count_Source.xlsx</a:t>
            </a:r>
            <a:r>
              <a:rPr lang="en-US" sz="1200" b="0" kern="1200" dirty="0" smtClean="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78DD659F-45C7-4170-A725-52CDF3232AA8}" type="slidenum">
              <a:rPr lang="en-US" smtClean="0"/>
              <a:t>53</a:t>
            </a:fld>
            <a:endParaRPr lang="en-US"/>
          </a:p>
        </p:txBody>
      </p:sp>
    </p:spTree>
    <p:extLst>
      <p:ext uri="{BB962C8B-B14F-4D97-AF65-F5344CB8AC3E}">
        <p14:creationId xmlns:p14="http://schemas.microsoft.com/office/powerpoint/2010/main" val="6055133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Note:-</a:t>
            </a:r>
            <a:r>
              <a:rPr lang="en-US" sz="1200" b="0" kern="1200" baseline="0" dirty="0" smtClean="0">
                <a:solidFill>
                  <a:schemeClr val="tx1"/>
                </a:solidFill>
                <a:effectLst/>
                <a:latin typeface="+mn-lt"/>
                <a:ea typeface="+mn-ea"/>
                <a:cs typeface="+mn-cs"/>
              </a:rPr>
              <a:t> </a:t>
            </a:r>
            <a:r>
              <a:rPr lang="en-US" sz="1200" b="0" kern="1200" dirty="0" smtClean="0">
                <a:solidFill>
                  <a:schemeClr val="tx1"/>
                </a:solidFill>
                <a:effectLst/>
                <a:latin typeface="+mn-lt"/>
                <a:ea typeface="+mn-ea"/>
                <a:cs typeface="+mn-cs"/>
              </a:rPr>
              <a:t>Use </a:t>
            </a:r>
            <a:r>
              <a:rPr lang="en-US" sz="1200" b="1" kern="1200" dirty="0" err="1" smtClean="0">
                <a:solidFill>
                  <a:schemeClr val="tx1"/>
                </a:solidFill>
                <a:effectLst/>
                <a:latin typeface="+mn-lt"/>
                <a:ea typeface="+mn-ea"/>
                <a:cs typeface="+mn-cs"/>
              </a:rPr>
              <a:t>Northwnd</a:t>
            </a:r>
            <a:r>
              <a:rPr lang="en-US" sz="1200" b="0" kern="1200" dirty="0" smtClean="0">
                <a:solidFill>
                  <a:schemeClr val="tx1"/>
                </a:solidFill>
                <a:effectLst/>
                <a:latin typeface="+mn-lt"/>
                <a:ea typeface="+mn-ea"/>
                <a:cs typeface="+mn-cs"/>
              </a:rPr>
              <a:t> Database</a:t>
            </a:r>
            <a:r>
              <a:rPr lang="en-US" sz="1200" b="0" kern="1200" baseline="0" dirty="0" smtClean="0">
                <a:solidFill>
                  <a:schemeClr val="tx1"/>
                </a:solidFill>
                <a:effectLst/>
                <a:latin typeface="+mn-lt"/>
                <a:ea typeface="+mn-ea"/>
                <a:cs typeface="+mn-cs"/>
              </a:rPr>
              <a:t>  and Table names are </a:t>
            </a:r>
            <a:r>
              <a:rPr lang="en-US" sz="1200" b="1" kern="1200" baseline="0" dirty="0" smtClean="0">
                <a:solidFill>
                  <a:schemeClr val="tx1"/>
                </a:solidFill>
                <a:effectLst/>
                <a:latin typeface="+mn-lt"/>
                <a:ea typeface="+mn-ea"/>
                <a:cs typeface="+mn-cs"/>
              </a:rPr>
              <a:t>(Categories, </a:t>
            </a:r>
            <a:r>
              <a:rPr lang="en-US" sz="1200" b="1" kern="1200" baseline="0" dirty="0" err="1" smtClean="0">
                <a:solidFill>
                  <a:schemeClr val="tx1"/>
                </a:solidFill>
                <a:effectLst/>
                <a:latin typeface="+mn-lt"/>
                <a:ea typeface="+mn-ea"/>
                <a:cs typeface="+mn-cs"/>
              </a:rPr>
              <a:t>CustomerCustomerDemo</a:t>
            </a:r>
            <a:r>
              <a:rPr lang="en-US" sz="1200" b="1" kern="1200" baseline="0" dirty="0" smtClean="0">
                <a:solidFill>
                  <a:schemeClr val="tx1"/>
                </a:solidFill>
                <a:effectLst/>
                <a:latin typeface="+mn-lt"/>
                <a:ea typeface="+mn-ea"/>
                <a:cs typeface="+mn-cs"/>
              </a:rPr>
              <a:t>, Customers, Employees, Order Details, Orders, Products, Shippers, Territories).</a:t>
            </a:r>
            <a:endParaRPr lang="en-US" sz="12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8DD659F-45C7-4170-A725-52CDF3232AA8}" type="slidenum">
              <a:rPr lang="en-US" smtClean="0"/>
              <a:t>54</a:t>
            </a:fld>
            <a:endParaRPr lang="en-US"/>
          </a:p>
        </p:txBody>
      </p:sp>
    </p:spTree>
    <p:extLst>
      <p:ext uri="{BB962C8B-B14F-4D97-AF65-F5344CB8AC3E}">
        <p14:creationId xmlns:p14="http://schemas.microsoft.com/office/powerpoint/2010/main" val="3108644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0" kern="1200" dirty="0" smtClean="0">
                <a:solidFill>
                  <a:schemeClr val="tx1"/>
                </a:solidFill>
                <a:effectLst/>
                <a:latin typeface="+mn-lt"/>
                <a:ea typeface="+mn-ea"/>
                <a:cs typeface="+mn-cs"/>
              </a:rPr>
              <a:t>Use this file path “</a:t>
            </a:r>
            <a:r>
              <a:rPr lang="en-US" sz="900" b="1" kern="1200" dirty="0" smtClean="0">
                <a:solidFill>
                  <a:schemeClr val="tx1"/>
                </a:solidFill>
                <a:effectLst/>
                <a:latin typeface="+mn-lt"/>
                <a:ea typeface="+mn-ea"/>
                <a:cs typeface="+mn-cs"/>
              </a:rPr>
              <a:t>D:\Power BI </a:t>
            </a:r>
            <a:r>
              <a:rPr lang="en-US" sz="900" b="1" kern="1200" dirty="0" err="1" smtClean="0">
                <a:solidFill>
                  <a:schemeClr val="tx1"/>
                </a:solidFill>
                <a:effectLst/>
                <a:latin typeface="+mn-lt"/>
                <a:ea typeface="+mn-ea"/>
                <a:cs typeface="+mn-cs"/>
              </a:rPr>
              <a:t>Traning_Code</a:t>
            </a:r>
            <a:r>
              <a:rPr lang="en-US" sz="900" b="1" kern="1200" dirty="0" smtClean="0">
                <a:solidFill>
                  <a:schemeClr val="tx1"/>
                </a:solidFill>
                <a:effectLst/>
                <a:latin typeface="+mn-lt"/>
                <a:ea typeface="+mn-ea"/>
                <a:cs typeface="+mn-cs"/>
              </a:rPr>
              <a:t>\</a:t>
            </a:r>
            <a:r>
              <a:rPr lang="en-US" sz="900" b="1" kern="1200" dirty="0" err="1" smtClean="0">
                <a:solidFill>
                  <a:schemeClr val="tx1"/>
                </a:solidFill>
                <a:effectLst/>
                <a:latin typeface="+mn-lt"/>
                <a:ea typeface="+mn-ea"/>
                <a:cs typeface="+mn-cs"/>
              </a:rPr>
              <a:t>TraningSessionsSources</a:t>
            </a:r>
            <a:r>
              <a:rPr lang="en-US" sz="900" b="1" kern="1200" dirty="0" smtClean="0">
                <a:solidFill>
                  <a:schemeClr val="tx1"/>
                </a:solidFill>
                <a:effectLst/>
                <a:latin typeface="+mn-lt"/>
                <a:ea typeface="+mn-ea"/>
                <a:cs typeface="+mn-cs"/>
              </a:rPr>
              <a:t>\20.DAX\4.ALL&amp;ALLEXCPTS&amp;ALLSELECTED\dax-sample.xlsx</a:t>
            </a:r>
            <a:r>
              <a:rPr lang="en-US" sz="900" b="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b="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1" kern="1200" dirty="0" smtClean="0">
                <a:solidFill>
                  <a:schemeClr val="tx1"/>
                </a:solidFill>
                <a:effectLst/>
                <a:latin typeface="+mn-lt"/>
                <a:ea typeface="+mn-ea"/>
                <a:cs typeface="+mn-cs"/>
              </a:rPr>
              <a:t>ALL Column Name</a:t>
            </a:r>
            <a:r>
              <a:rPr lang="en-US" sz="900" b="1" kern="1200" baseline="0" dirty="0" smtClean="0">
                <a:solidFill>
                  <a:schemeClr val="tx1"/>
                </a:solidFill>
                <a:effectLst/>
                <a:latin typeface="+mn-lt"/>
                <a:ea typeface="+mn-ea"/>
                <a:cs typeface="+mn-cs"/>
              </a:rPr>
              <a:t> :- </a:t>
            </a:r>
            <a:r>
              <a:rPr lang="en-US" sz="900" b="0" kern="1200" baseline="0" dirty="0" smtClean="0">
                <a:solidFill>
                  <a:schemeClr val="tx1"/>
                </a:solidFill>
                <a:effectLst/>
                <a:latin typeface="+mn-lt"/>
                <a:ea typeface="+mn-ea"/>
                <a:cs typeface="+mn-cs"/>
              </a:rPr>
              <a:t>Country, Product and  measures</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b="1" kern="1200" baseline="0" dirty="0" err="1" smtClean="0">
                <a:solidFill>
                  <a:schemeClr val="tx1"/>
                </a:solidFill>
                <a:effectLst/>
                <a:latin typeface="+mn-lt"/>
                <a:ea typeface="+mn-ea"/>
                <a:cs typeface="+mn-cs"/>
              </a:rPr>
              <a:t>Allselected</a:t>
            </a:r>
            <a:r>
              <a:rPr lang="en-US" sz="900" b="1" kern="1200" baseline="0" dirty="0" smtClean="0">
                <a:solidFill>
                  <a:schemeClr val="tx1"/>
                </a:solidFill>
                <a:effectLst/>
                <a:latin typeface="+mn-lt"/>
                <a:ea typeface="+mn-ea"/>
                <a:cs typeface="+mn-cs"/>
              </a:rPr>
              <a:t> column Name :-</a:t>
            </a:r>
            <a:r>
              <a:rPr lang="en-US" sz="900" b="0" kern="1200" baseline="0" dirty="0" smtClean="0">
                <a:solidFill>
                  <a:schemeClr val="tx1"/>
                </a:solidFill>
                <a:effectLst/>
                <a:latin typeface="+mn-lt"/>
                <a:ea typeface="+mn-ea"/>
                <a:cs typeface="+mn-cs"/>
              </a:rPr>
              <a:t>  Country, Product  , Net sales and Measure.</a:t>
            </a:r>
            <a:br>
              <a:rPr lang="en-US" sz="900" b="0" kern="1200" baseline="0" dirty="0" smtClean="0">
                <a:solidFill>
                  <a:schemeClr val="tx1"/>
                </a:solidFill>
                <a:effectLst/>
                <a:latin typeface="+mn-lt"/>
                <a:ea typeface="+mn-ea"/>
                <a:cs typeface="+mn-cs"/>
              </a:rPr>
            </a:br>
            <a:r>
              <a:rPr lang="en-US" sz="900" b="0" kern="1200" baseline="0" dirty="0" smtClean="0">
                <a:solidFill>
                  <a:schemeClr val="tx1"/>
                </a:solidFill>
                <a:effectLst/>
                <a:latin typeface="+mn-lt"/>
                <a:ea typeface="+mn-ea"/>
                <a:cs typeface="+mn-cs"/>
              </a:rPr>
              <a:t/>
            </a:r>
            <a:br>
              <a:rPr lang="en-US" sz="900" b="0" kern="1200" baseline="0" dirty="0" smtClean="0">
                <a:solidFill>
                  <a:schemeClr val="tx1"/>
                </a:solidFill>
                <a:effectLst/>
                <a:latin typeface="+mn-lt"/>
                <a:ea typeface="+mn-ea"/>
                <a:cs typeface="+mn-cs"/>
              </a:rPr>
            </a:br>
            <a:r>
              <a:rPr lang="en-US" sz="900" b="0" kern="1200" baseline="0" dirty="0" smtClean="0">
                <a:solidFill>
                  <a:schemeClr val="tx1"/>
                </a:solidFill>
                <a:effectLst/>
                <a:latin typeface="+mn-lt"/>
                <a:ea typeface="+mn-ea"/>
                <a:cs typeface="+mn-cs"/>
              </a:rPr>
              <a:t>Based on selection in slicer </a:t>
            </a:r>
            <a:r>
              <a:rPr lang="en-US" sz="900" b="1" kern="1200" baseline="0" dirty="0" err="1" smtClean="0">
                <a:solidFill>
                  <a:schemeClr val="tx1"/>
                </a:solidFill>
                <a:effectLst/>
                <a:latin typeface="+mn-lt"/>
                <a:ea typeface="+mn-ea"/>
                <a:cs typeface="+mn-cs"/>
              </a:rPr>
              <a:t>AllSELECTEDsales</a:t>
            </a:r>
            <a:r>
              <a:rPr lang="en-US" sz="900" b="0" kern="1200" baseline="0" dirty="0" smtClean="0">
                <a:solidFill>
                  <a:schemeClr val="tx1"/>
                </a:solidFill>
                <a:effectLst/>
                <a:latin typeface="+mn-lt"/>
                <a:ea typeface="+mn-ea"/>
                <a:cs typeface="+mn-cs"/>
              </a:rPr>
              <a:t> measure value changed</a:t>
            </a:r>
            <a:endParaRPr lang="en-US" sz="900" b="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8DD659F-45C7-4170-A725-52CDF3232AA8}" type="slidenum">
              <a:rPr lang="en-US" smtClean="0"/>
              <a:t>55</a:t>
            </a:fld>
            <a:endParaRPr lang="en-US"/>
          </a:p>
        </p:txBody>
      </p:sp>
    </p:spTree>
    <p:extLst>
      <p:ext uri="{BB962C8B-B14F-4D97-AF65-F5344CB8AC3E}">
        <p14:creationId xmlns:p14="http://schemas.microsoft.com/office/powerpoint/2010/main" val="25761322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Explain</a:t>
            </a: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Variable</a:t>
            </a:r>
            <a:r>
              <a:rPr lang="en-US" sz="1200" kern="1200" dirty="0" smtClean="0">
                <a:solidFill>
                  <a:schemeClr val="tx1"/>
                </a:solidFill>
                <a:effectLst/>
                <a:latin typeface="+mn-lt"/>
                <a:ea typeface="+mn-ea"/>
                <a:cs typeface="+mn-cs"/>
              </a:rPr>
              <a:t>: - it is same like as declaring variable and return value for this variable as per the programming language. </a:t>
            </a:r>
          </a:p>
          <a:p>
            <a:r>
              <a:rPr lang="en-US" sz="1200" kern="1200" dirty="0" smtClean="0">
                <a:solidFill>
                  <a:schemeClr val="tx1"/>
                </a:solidFill>
                <a:effectLst/>
                <a:latin typeface="+mn-lt"/>
                <a:ea typeface="+mn-ea"/>
                <a:cs typeface="+mn-cs"/>
              </a:rPr>
              <a:t>	When you are using the variable it’s improving DAX performance for calculating the fields.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Fiscal year =</a:t>
            </a:r>
            <a:r>
              <a:rPr lang="en-US" sz="1200" b="1" kern="1200" baseline="0" dirty="0" smtClean="0">
                <a:solidFill>
                  <a:schemeClr val="tx1"/>
                </a:solidFill>
                <a:effectLst/>
                <a:latin typeface="+mn-lt"/>
                <a:ea typeface="+mn-ea"/>
                <a:cs typeface="+mn-cs"/>
              </a:rPr>
              <a:t> Financial Year</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err="1" smtClean="0">
                <a:solidFill>
                  <a:schemeClr val="tx1"/>
                </a:solidFill>
                <a:effectLst/>
                <a:latin typeface="+mn-lt"/>
                <a:ea typeface="+mn-ea"/>
                <a:cs typeface="+mn-cs"/>
              </a:rPr>
              <a:t>CalenderAuto</a:t>
            </a:r>
            <a:r>
              <a:rPr lang="en-US" sz="1200" b="1" kern="1200" baseline="0" dirty="0" smtClean="0">
                <a:solidFill>
                  <a:schemeClr val="tx1"/>
                </a:solidFill>
                <a:effectLst/>
                <a:latin typeface="+mn-lt"/>
                <a:ea typeface="+mn-ea"/>
                <a:cs typeface="+mn-cs"/>
              </a:rPr>
              <a:t> (Year-Month ) samples examples</a:t>
            </a:r>
          </a:p>
          <a:p>
            <a:pPr marL="0" lvl="1" indent="0">
              <a:buNone/>
            </a:pPr>
            <a:r>
              <a:rPr lang="en-US" sz="1400" b="0" dirty="0" smtClean="0">
                <a:solidFill>
                  <a:schemeClr val="tx1"/>
                </a:solidFill>
              </a:rPr>
              <a:t>Year-Month = FORMAT('Fiscal Year Table'[Date],"YYYY MM")</a:t>
            </a:r>
          </a:p>
          <a:p>
            <a:pPr marL="0" lvl="1" indent="0">
              <a:buNone/>
            </a:pPr>
            <a:r>
              <a:rPr lang="en-US" sz="1400" b="0" dirty="0" smtClean="0">
                <a:solidFill>
                  <a:schemeClr val="tx1"/>
                </a:solidFill>
              </a:rPr>
              <a:t>Year-Month = FORMAT('Fiscal Year Table'[Date],"YYYY-MM")</a:t>
            </a:r>
          </a:p>
          <a:p>
            <a:pPr marL="0" lvl="1" indent="0">
              <a:buNone/>
            </a:pPr>
            <a:r>
              <a:rPr lang="en-US" sz="1400" b="0" dirty="0" smtClean="0">
                <a:solidFill>
                  <a:schemeClr val="tx1"/>
                </a:solidFill>
              </a:rPr>
              <a:t>Year-Month = FORMAT('Fiscal Year Table'[Date],"YYYY MMM")</a:t>
            </a:r>
          </a:p>
          <a:p>
            <a:pPr marL="0" lvl="1" indent="0">
              <a:buNone/>
            </a:pPr>
            <a:r>
              <a:rPr lang="en-US" sz="1400" b="0" dirty="0" smtClean="0">
                <a:solidFill>
                  <a:schemeClr val="tx1"/>
                </a:solidFill>
              </a:rPr>
              <a:t>Year-Month = FORMAT('Fiscal Year Table'[Date],"MMMM YYYY")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8DD659F-45C7-4170-A725-52CDF3232AA8}" type="slidenum">
              <a:rPr lang="en-US" smtClean="0"/>
              <a:t>56</a:t>
            </a:fld>
            <a:endParaRPr lang="en-US"/>
          </a:p>
        </p:txBody>
      </p:sp>
    </p:spTree>
    <p:extLst>
      <p:ext uri="{BB962C8B-B14F-4D97-AF65-F5344CB8AC3E}">
        <p14:creationId xmlns:p14="http://schemas.microsoft.com/office/powerpoint/2010/main" val="693430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1)Create DAX table in Data model and store all the DAX in</a:t>
            </a:r>
            <a:r>
              <a:rPr lang="en-US" sz="1200" b="1" kern="1200" baseline="0" dirty="0" smtClean="0">
                <a:solidFill>
                  <a:schemeClr val="tx1"/>
                </a:solidFill>
                <a:effectLst/>
                <a:latin typeface="+mn-lt"/>
                <a:ea typeface="+mn-ea"/>
                <a:cs typeface="+mn-cs"/>
              </a:rPr>
              <a:t> this table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2) </a:t>
            </a:r>
            <a:r>
              <a:rPr lang="en-US" sz="1200" b="1" u="sng" dirty="0" smtClean="0"/>
              <a:t>MTD/QTD/YTD &amp; DATEADD &amp; SAMEPARIODLASTYEAR </a:t>
            </a:r>
            <a:r>
              <a:rPr lang="en-US" sz="1200" b="0" u="none" dirty="0" smtClean="0"/>
              <a:t>(Use </a:t>
            </a:r>
            <a:r>
              <a:rPr lang="en-US" sz="1200" b="1" i="1" u="none" kern="1200" dirty="0" smtClean="0">
                <a:solidFill>
                  <a:schemeClr val="tx1"/>
                </a:solidFill>
                <a:effectLst/>
                <a:latin typeface="+mn-lt"/>
                <a:ea typeface="+mn-ea"/>
                <a:cs typeface="+mn-cs"/>
              </a:rPr>
              <a:t>dax-mtd-qtd-ytd-sample.xlsx</a:t>
            </a:r>
            <a:r>
              <a:rPr lang="en-US" sz="1200" b="1" u="none" kern="1200" dirty="0" smtClean="0">
                <a:solidFill>
                  <a:schemeClr val="tx1"/>
                </a:solidFill>
                <a:effectLst/>
                <a:latin typeface="+mn-lt"/>
                <a:ea typeface="+mn-ea"/>
                <a:cs typeface="+mn-cs"/>
              </a:rPr>
              <a:t> file</a:t>
            </a:r>
            <a:r>
              <a:rPr lang="en-US" sz="1200" b="0" u="none"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u="none" kern="1200" dirty="0" smtClean="0">
                <a:solidFill>
                  <a:schemeClr val="tx1"/>
                </a:solidFill>
                <a:effectLst/>
                <a:latin typeface="+mn-lt"/>
                <a:ea typeface="+mn-ea"/>
                <a:cs typeface="+mn-cs"/>
              </a:rPr>
              <a:t>3)</a:t>
            </a:r>
            <a:r>
              <a:rPr lang="en-US" sz="1200" b="1" u="none" kern="1200" baseline="0" dirty="0" smtClean="0">
                <a:solidFill>
                  <a:schemeClr val="tx1"/>
                </a:solidFill>
                <a:effectLst/>
                <a:latin typeface="+mn-lt"/>
                <a:ea typeface="+mn-ea"/>
                <a:cs typeface="+mn-cs"/>
              </a:rPr>
              <a:t> DATEDIFF </a:t>
            </a:r>
            <a:r>
              <a:rPr lang="en-US" sz="1200" b="0" u="none" kern="1200" baseline="0" dirty="0" smtClean="0">
                <a:solidFill>
                  <a:schemeClr val="tx1"/>
                </a:solidFill>
                <a:effectLst/>
                <a:latin typeface="+mn-lt"/>
                <a:ea typeface="+mn-ea"/>
                <a:cs typeface="+mn-cs"/>
                <a:sym typeface="Wingdings" panose="05000000000000000000" pitchFamily="2" charset="2"/>
              </a:rPr>
              <a:t>(</a:t>
            </a:r>
            <a:r>
              <a:rPr lang="en-US" sz="1200" kern="1200" dirty="0" smtClean="0">
                <a:solidFill>
                  <a:schemeClr val="tx1"/>
                </a:solidFill>
                <a:effectLst/>
                <a:latin typeface="+mn-lt"/>
                <a:ea typeface="+mn-ea"/>
                <a:cs typeface="+mn-cs"/>
              </a:rPr>
              <a:t>Use </a:t>
            </a:r>
            <a:r>
              <a:rPr lang="en-US" sz="1200" b="1" i="1" u="sng" kern="1200" dirty="0" smtClean="0">
                <a:solidFill>
                  <a:schemeClr val="tx1"/>
                </a:solidFill>
                <a:effectLst/>
                <a:latin typeface="+mn-lt"/>
                <a:ea typeface="+mn-ea"/>
                <a:cs typeface="+mn-cs"/>
              </a:rPr>
              <a:t>dax-datediff-sample-data.xlsx</a:t>
            </a:r>
            <a:r>
              <a:rPr lang="en-US" sz="120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u="none"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1" u="sng" kern="1200" dirty="0" smtClean="0">
                <a:solidFill>
                  <a:schemeClr val="tx1"/>
                </a:solidFill>
                <a:effectLst/>
                <a:latin typeface="+mn-lt"/>
                <a:ea typeface="+mn-ea"/>
                <a:cs typeface="+mn-cs"/>
              </a:rPr>
              <a:t>Note:-</a:t>
            </a:r>
            <a:r>
              <a:rPr lang="en-US" sz="1200" b="1" i="1" u="sng" kern="1200" baseline="0" dirty="0" smtClean="0">
                <a:solidFill>
                  <a:schemeClr val="tx1"/>
                </a:solidFill>
                <a:effectLst/>
                <a:latin typeface="+mn-lt"/>
                <a:ea typeface="+mn-ea"/>
                <a:cs typeface="+mn-cs"/>
              </a:rPr>
              <a:t> </a:t>
            </a:r>
            <a:r>
              <a:rPr lang="en-US" sz="1200" b="0" u="none" kern="1200" baseline="0" dirty="0" smtClean="0">
                <a:solidFill>
                  <a:schemeClr val="tx1"/>
                </a:solidFill>
                <a:effectLst/>
                <a:latin typeface="+mn-lt"/>
                <a:ea typeface="+mn-ea"/>
                <a:cs typeface="+mn-cs"/>
              </a:rPr>
              <a:t>“</a:t>
            </a:r>
            <a:r>
              <a:rPr lang="en-US" sz="1200" b="1" u="none" kern="1200" baseline="0" dirty="0" smtClean="0">
                <a:solidFill>
                  <a:schemeClr val="tx1"/>
                </a:solidFill>
                <a:effectLst/>
                <a:latin typeface="+mn-lt"/>
                <a:ea typeface="+mn-ea"/>
                <a:cs typeface="+mn-cs"/>
              </a:rPr>
              <a:t>D:\Power BI </a:t>
            </a:r>
            <a:r>
              <a:rPr lang="en-US" sz="1200" b="1" u="none" kern="1200" baseline="0" dirty="0" err="1" smtClean="0">
                <a:solidFill>
                  <a:schemeClr val="tx1"/>
                </a:solidFill>
                <a:effectLst/>
                <a:latin typeface="+mn-lt"/>
                <a:ea typeface="+mn-ea"/>
                <a:cs typeface="+mn-cs"/>
              </a:rPr>
              <a:t>Traning_Code</a:t>
            </a:r>
            <a:r>
              <a:rPr lang="en-US" sz="1200" b="1" u="none" kern="1200" baseline="0" dirty="0" smtClean="0">
                <a:solidFill>
                  <a:schemeClr val="tx1"/>
                </a:solidFill>
                <a:effectLst/>
                <a:latin typeface="+mn-lt"/>
                <a:ea typeface="+mn-ea"/>
                <a:cs typeface="+mn-cs"/>
              </a:rPr>
              <a:t>\</a:t>
            </a:r>
            <a:r>
              <a:rPr lang="en-US" sz="1200" b="1" u="none" kern="1200" baseline="0" dirty="0" err="1" smtClean="0">
                <a:solidFill>
                  <a:schemeClr val="tx1"/>
                </a:solidFill>
                <a:effectLst/>
                <a:latin typeface="+mn-lt"/>
                <a:ea typeface="+mn-ea"/>
                <a:cs typeface="+mn-cs"/>
              </a:rPr>
              <a:t>TraningSessionsSources</a:t>
            </a:r>
            <a:r>
              <a:rPr lang="en-US" sz="1200" b="1" u="none" kern="1200" baseline="0" dirty="0" smtClean="0">
                <a:solidFill>
                  <a:schemeClr val="tx1"/>
                </a:solidFill>
                <a:effectLst/>
                <a:latin typeface="+mn-lt"/>
                <a:ea typeface="+mn-ea"/>
                <a:cs typeface="+mn-cs"/>
              </a:rPr>
              <a:t>\20.DAX\6.Time Intelligent</a:t>
            </a:r>
            <a:r>
              <a:rPr lang="en-US" sz="1200" b="0" u="none" kern="1200" baseline="0" dirty="0" smtClean="0">
                <a:solidFill>
                  <a:schemeClr val="tx1"/>
                </a:solidFill>
                <a:effectLst/>
                <a:latin typeface="+mn-lt"/>
                <a:ea typeface="+mn-ea"/>
                <a:cs typeface="+mn-cs"/>
              </a:rPr>
              <a:t>”</a:t>
            </a:r>
            <a:endParaRPr lang="en-US" sz="1200" b="0" u="non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8DD659F-45C7-4170-A725-52CDF3232AA8}" type="slidenum">
              <a:rPr lang="en-US" smtClean="0"/>
              <a:t>57</a:t>
            </a:fld>
            <a:endParaRPr lang="en-US"/>
          </a:p>
        </p:txBody>
      </p:sp>
    </p:spTree>
    <p:extLst>
      <p:ext uri="{BB962C8B-B14F-4D97-AF65-F5344CB8AC3E}">
        <p14:creationId xmlns:p14="http://schemas.microsoft.com/office/powerpoint/2010/main" val="1887457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u="none" kern="1200" dirty="0" smtClean="0">
                <a:solidFill>
                  <a:schemeClr val="tx1"/>
                </a:solidFill>
                <a:effectLst/>
                <a:latin typeface="+mn-lt"/>
                <a:ea typeface="+mn-ea"/>
                <a:cs typeface="+mn-cs"/>
              </a:rPr>
              <a:t>Use </a:t>
            </a:r>
            <a:r>
              <a:rPr lang="en-US" sz="1200" b="1" i="1" kern="1200" dirty="0" err="1" smtClean="0">
                <a:solidFill>
                  <a:schemeClr val="tx1"/>
                </a:solidFill>
                <a:effectLst/>
                <a:latin typeface="+mn-lt"/>
                <a:ea typeface="+mn-ea"/>
                <a:cs typeface="+mn-cs"/>
              </a:rPr>
              <a:t>Factinternetsales</a:t>
            </a:r>
            <a:r>
              <a:rPr lang="en-US" sz="1200" kern="1200" dirty="0" smtClean="0">
                <a:solidFill>
                  <a:schemeClr val="tx1"/>
                </a:solidFill>
                <a:effectLst/>
                <a:latin typeface="+mn-lt"/>
                <a:ea typeface="+mn-ea"/>
                <a:cs typeface="+mn-cs"/>
              </a:rPr>
              <a:t> and </a:t>
            </a:r>
            <a:r>
              <a:rPr lang="en-US" sz="1200" b="1" i="1" kern="1200" dirty="0" err="1" smtClean="0">
                <a:solidFill>
                  <a:schemeClr val="tx1"/>
                </a:solidFill>
                <a:effectLst/>
                <a:latin typeface="+mn-lt"/>
                <a:ea typeface="+mn-ea"/>
                <a:cs typeface="+mn-cs"/>
              </a:rPr>
              <a:t>DimDate</a:t>
            </a:r>
            <a:r>
              <a:rPr lang="en-US" sz="1200" kern="1200" dirty="0" smtClean="0">
                <a:solidFill>
                  <a:schemeClr val="tx1"/>
                </a:solidFill>
                <a:effectLst/>
                <a:latin typeface="+mn-lt"/>
                <a:ea typeface="+mn-ea"/>
                <a:cs typeface="+mn-cs"/>
              </a:rPr>
              <a:t> table from </a:t>
            </a:r>
            <a:r>
              <a:rPr lang="en-US" sz="1200" b="1" i="1" kern="1200" dirty="0" err="1" smtClean="0">
                <a:solidFill>
                  <a:schemeClr val="tx1"/>
                </a:solidFill>
                <a:effectLst/>
                <a:latin typeface="+mn-lt"/>
                <a:ea typeface="+mn-ea"/>
                <a:cs typeface="+mn-cs"/>
              </a:rPr>
              <a:t>AdventureworksDW</a:t>
            </a:r>
            <a:r>
              <a:rPr lang="en-US" sz="1200" kern="1200" dirty="0" smtClean="0">
                <a:solidFill>
                  <a:schemeClr val="tx1"/>
                </a:solidFill>
                <a:effectLst/>
                <a:latin typeface="+mn-lt"/>
                <a:ea typeface="+mn-ea"/>
                <a:cs typeface="+mn-cs"/>
              </a:rPr>
              <a:t> database</a:t>
            </a:r>
            <a:endParaRPr lang="en-US" sz="1200" b="0" u="non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8DD659F-45C7-4170-A725-52CDF3232AA8}" type="slidenum">
              <a:rPr lang="en-US" smtClean="0"/>
              <a:t>58</a:t>
            </a:fld>
            <a:endParaRPr lang="en-US"/>
          </a:p>
        </p:txBody>
      </p:sp>
    </p:spTree>
    <p:extLst>
      <p:ext uri="{BB962C8B-B14F-4D97-AF65-F5344CB8AC3E}">
        <p14:creationId xmlns:p14="http://schemas.microsoft.com/office/powerpoint/2010/main" val="8435789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u="none" kern="1200" dirty="0" smtClean="0">
                <a:solidFill>
                  <a:schemeClr val="tx1"/>
                </a:solidFill>
                <a:effectLst/>
                <a:latin typeface="+mn-lt"/>
                <a:ea typeface="+mn-ea"/>
                <a:cs typeface="+mn-cs"/>
              </a:rPr>
              <a:t>1)Use</a:t>
            </a:r>
            <a:r>
              <a:rPr lang="en-US" sz="1200" b="0" u="none" kern="1200" baseline="0" dirty="0" smtClean="0">
                <a:solidFill>
                  <a:schemeClr val="tx1"/>
                </a:solidFill>
                <a:effectLst/>
                <a:latin typeface="+mn-lt"/>
                <a:ea typeface="+mn-ea"/>
                <a:cs typeface="+mn-cs"/>
              </a:rPr>
              <a:t> </a:t>
            </a:r>
            <a:r>
              <a:rPr lang="en-US" sz="1200" b="1" i="1" u="none" kern="1200" dirty="0" smtClean="0">
                <a:solidFill>
                  <a:schemeClr val="tx1"/>
                </a:solidFill>
                <a:effectLst/>
                <a:latin typeface="+mn-lt"/>
                <a:ea typeface="+mn-ea"/>
                <a:cs typeface="+mn-cs"/>
              </a:rPr>
              <a:t>dax-switch-data.xlsx     (D:\Power BI </a:t>
            </a:r>
            <a:r>
              <a:rPr lang="en-US" sz="1200" b="1" i="1" u="none" kern="1200" dirty="0" err="1" smtClean="0">
                <a:solidFill>
                  <a:schemeClr val="tx1"/>
                </a:solidFill>
                <a:effectLst/>
                <a:latin typeface="+mn-lt"/>
                <a:ea typeface="+mn-ea"/>
                <a:cs typeface="+mn-cs"/>
              </a:rPr>
              <a:t>Traning_Code</a:t>
            </a:r>
            <a:r>
              <a:rPr lang="en-US" sz="1200" b="1" i="1" u="none" kern="1200" dirty="0" smtClean="0">
                <a:solidFill>
                  <a:schemeClr val="tx1"/>
                </a:solidFill>
                <a:effectLst/>
                <a:latin typeface="+mn-lt"/>
                <a:ea typeface="+mn-ea"/>
                <a:cs typeface="+mn-cs"/>
              </a:rPr>
              <a:t>\</a:t>
            </a:r>
            <a:r>
              <a:rPr lang="en-US" sz="1200" b="1" i="1" u="none" kern="1200" dirty="0" err="1" smtClean="0">
                <a:solidFill>
                  <a:schemeClr val="tx1"/>
                </a:solidFill>
                <a:effectLst/>
                <a:latin typeface="+mn-lt"/>
                <a:ea typeface="+mn-ea"/>
                <a:cs typeface="+mn-cs"/>
              </a:rPr>
              <a:t>TraningSessionsSources</a:t>
            </a:r>
            <a:r>
              <a:rPr lang="en-US" sz="1200" b="1" i="1" u="none" kern="1200" dirty="0" smtClean="0">
                <a:solidFill>
                  <a:schemeClr val="tx1"/>
                </a:solidFill>
                <a:effectLst/>
                <a:latin typeface="+mn-lt"/>
                <a:ea typeface="+mn-ea"/>
                <a:cs typeface="+mn-cs"/>
              </a:rPr>
              <a:t>\20.DAX\10.Logical_Function\dax-switch-data.xlsx)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1" u="none"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1" u="sng" kern="1200" dirty="0" smtClean="0">
                <a:solidFill>
                  <a:schemeClr val="tx1"/>
                </a:solidFill>
                <a:effectLst/>
                <a:latin typeface="+mn-lt"/>
                <a:ea typeface="+mn-ea"/>
                <a:cs typeface="+mn-cs"/>
              </a:rPr>
              <a:t>2) After this explain “Live Connection Overview with SSAS and Power BI”</a:t>
            </a:r>
            <a:endParaRPr lang="en-US" sz="1200" b="1" u="sng"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8DD659F-45C7-4170-A725-52CDF3232AA8}" type="slidenum">
              <a:rPr lang="en-US" smtClean="0"/>
              <a:t>59</a:t>
            </a:fld>
            <a:endParaRPr lang="en-US"/>
          </a:p>
        </p:txBody>
      </p:sp>
    </p:spTree>
    <p:extLst>
      <p:ext uri="{BB962C8B-B14F-4D97-AF65-F5344CB8AC3E}">
        <p14:creationId xmlns:p14="http://schemas.microsoft.com/office/powerpoint/2010/main" val="1104924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D659F-45C7-4170-A725-52CDF3232AA8}" type="slidenum">
              <a:rPr lang="en-US" smtClean="0"/>
              <a:t>13</a:t>
            </a:fld>
            <a:endParaRPr lang="en-US"/>
          </a:p>
        </p:txBody>
      </p:sp>
    </p:spTree>
    <p:extLst>
      <p:ext uri="{BB962C8B-B14F-4D97-AF65-F5344CB8AC3E}">
        <p14:creationId xmlns:p14="http://schemas.microsoft.com/office/powerpoint/2010/main" val="31823488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Login URL:- App.powerbi.com</a:t>
            </a:r>
            <a:endParaRPr lang="en-US" dirty="0"/>
          </a:p>
        </p:txBody>
      </p:sp>
      <p:sp>
        <p:nvSpPr>
          <p:cNvPr id="4" name="Slide Number Placeholder 3"/>
          <p:cNvSpPr>
            <a:spLocks noGrp="1"/>
          </p:cNvSpPr>
          <p:nvPr>
            <p:ph type="sldNum" sz="quarter" idx="10"/>
          </p:nvPr>
        </p:nvSpPr>
        <p:spPr/>
        <p:txBody>
          <a:bodyPr/>
          <a:lstStyle/>
          <a:p>
            <a:fld id="{78DD659F-45C7-4170-A725-52CDF3232AA8}" type="slidenum">
              <a:rPr lang="en-US" smtClean="0"/>
              <a:t>60</a:t>
            </a:fld>
            <a:endParaRPr lang="en-US"/>
          </a:p>
        </p:txBody>
      </p:sp>
    </p:spTree>
    <p:extLst>
      <p:ext uri="{BB962C8B-B14F-4D97-AF65-F5344CB8AC3E}">
        <p14:creationId xmlns:p14="http://schemas.microsoft.com/office/powerpoint/2010/main" val="30677321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Pro user share the report to end user that person also required license for view the report. </a:t>
            </a:r>
          </a:p>
          <a:p>
            <a:r>
              <a:rPr lang="en-US" sz="1200" kern="1200" dirty="0" smtClean="0">
                <a:solidFill>
                  <a:schemeClr val="tx1"/>
                </a:solidFill>
                <a:effectLst/>
                <a:latin typeface="+mn-lt"/>
                <a:ea typeface="+mn-ea"/>
                <a:cs typeface="+mn-cs"/>
              </a:rPr>
              <a:t>Premium user share the report to end user then other person does not required the license to view the report.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u="non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8DD659F-45C7-4170-A725-52CDF3232AA8}" type="slidenum">
              <a:rPr lang="en-US" smtClean="0"/>
              <a:t>61</a:t>
            </a:fld>
            <a:endParaRPr lang="en-US"/>
          </a:p>
        </p:txBody>
      </p:sp>
    </p:spTree>
    <p:extLst>
      <p:ext uri="{BB962C8B-B14F-4D97-AF65-F5344CB8AC3E}">
        <p14:creationId xmlns:p14="http://schemas.microsoft.com/office/powerpoint/2010/main" val="17370781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u="none" kern="1200" dirty="0" smtClean="0">
                <a:solidFill>
                  <a:schemeClr val="tx1"/>
                </a:solidFill>
                <a:effectLst/>
                <a:latin typeface="+mn-lt"/>
                <a:ea typeface="+mn-ea"/>
                <a:cs typeface="+mn-cs"/>
              </a:rPr>
              <a:t>Note:- 1) You can create report Power BI service workspace-&gt;</a:t>
            </a:r>
            <a:r>
              <a:rPr lang="en-US" sz="1200" b="0" u="none" kern="1200" baseline="0" dirty="0" smtClean="0">
                <a:solidFill>
                  <a:schemeClr val="tx1"/>
                </a:solidFill>
                <a:effectLst/>
                <a:latin typeface="+mn-lt"/>
                <a:ea typeface="+mn-ea"/>
                <a:cs typeface="+mn-cs"/>
              </a:rPr>
              <a:t> Report</a:t>
            </a:r>
            <a:r>
              <a:rPr lang="en-US" sz="1200" b="0" u="none" kern="1200" baseline="0" dirty="0" smtClean="0">
                <a:solidFill>
                  <a:schemeClr val="tx1"/>
                </a:solidFill>
                <a:effectLst/>
                <a:latin typeface="+mn-lt"/>
                <a:ea typeface="+mn-ea"/>
                <a:cs typeface="+mn-cs"/>
                <a:sym typeface="Wingdings" panose="05000000000000000000" pitchFamily="2" charset="2"/>
              </a:rPr>
              <a:t> existing semantic model</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u="none" kern="1200" baseline="0" dirty="0" smtClean="0">
                <a:solidFill>
                  <a:schemeClr val="tx1"/>
                </a:solidFill>
                <a:effectLst/>
                <a:latin typeface="+mn-lt"/>
                <a:ea typeface="+mn-ea"/>
                <a:cs typeface="+mn-cs"/>
                <a:sym typeface="Wingdings" panose="05000000000000000000" pitchFamily="2" charset="2"/>
              </a:rPr>
              <a:t>2) You can download the report in PBIX format open report File Download file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u="none" kern="1200" baseline="0" dirty="0" smtClean="0">
                <a:solidFill>
                  <a:schemeClr val="tx1"/>
                </a:solidFill>
                <a:effectLst/>
                <a:latin typeface="+mn-lt"/>
                <a:ea typeface="+mn-ea"/>
                <a:cs typeface="+mn-cs"/>
                <a:sym typeface="Wingdings" panose="05000000000000000000" pitchFamily="2" charset="2"/>
              </a:rPr>
              <a:t>3) Analyze in Excel  open report  Export Analyze in Excel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u="none" kern="1200" baseline="0" dirty="0" smtClean="0">
                <a:solidFill>
                  <a:schemeClr val="tx1"/>
                </a:solidFill>
                <a:effectLst/>
                <a:latin typeface="+mn-lt"/>
                <a:ea typeface="+mn-ea"/>
                <a:cs typeface="+mn-cs"/>
                <a:sym typeface="Wingdings" panose="05000000000000000000" pitchFamily="2" charset="2"/>
              </a:rPr>
              <a:t>4) Share :- You can share report to another user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u="none" kern="1200" baseline="0" dirty="0" smtClean="0">
                <a:solidFill>
                  <a:schemeClr val="tx1"/>
                </a:solidFill>
                <a:effectLst/>
                <a:latin typeface="+mn-lt"/>
                <a:ea typeface="+mn-ea"/>
                <a:cs typeface="+mn-cs"/>
                <a:sym typeface="Wingdings" panose="05000000000000000000" pitchFamily="2" charset="2"/>
              </a:rPr>
              <a:t>5) Export data :- you can export data in specific visual </a:t>
            </a:r>
            <a:endParaRPr lang="en-US" sz="1200" b="0" u="non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8DD659F-45C7-4170-A725-52CDF3232AA8}" type="slidenum">
              <a:rPr lang="en-US" smtClean="0"/>
              <a:t>62</a:t>
            </a:fld>
            <a:endParaRPr lang="en-US"/>
          </a:p>
        </p:txBody>
      </p:sp>
    </p:spTree>
    <p:extLst>
      <p:ext uri="{BB962C8B-B14F-4D97-AF65-F5344CB8AC3E}">
        <p14:creationId xmlns:p14="http://schemas.microsoft.com/office/powerpoint/2010/main" val="1662984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14400">
              <a:spcBef>
                <a:spcPts val="0"/>
              </a:spcBef>
              <a:spcAft>
                <a:spcPts val="0"/>
              </a:spcAft>
              <a:buClrTx/>
              <a:buSzTx/>
              <a:buNone/>
              <a:defRPr/>
            </a:pPr>
            <a:r>
              <a:rPr lang="en-US" dirty="0" smtClean="0">
                <a:solidFill>
                  <a:schemeClr val="tx1"/>
                </a:solidFill>
              </a:rPr>
              <a:t>Note:- 1) You can create report Power BI service workspace-&gt; Report</a:t>
            </a:r>
            <a:r>
              <a:rPr lang="en-US" dirty="0" smtClean="0">
                <a:solidFill>
                  <a:schemeClr val="tx1"/>
                </a:solidFill>
                <a:sym typeface="Wingdings" panose="05000000000000000000" pitchFamily="2" charset="2"/>
              </a:rPr>
              <a:t> existing semantic model</a:t>
            </a:r>
          </a:p>
          <a:p>
            <a:pPr marL="0" indent="0" defTabSz="914400">
              <a:spcBef>
                <a:spcPts val="0"/>
              </a:spcBef>
              <a:spcAft>
                <a:spcPts val="0"/>
              </a:spcAft>
              <a:buClrTx/>
              <a:buSzTx/>
              <a:buNone/>
              <a:defRPr/>
            </a:pPr>
            <a:r>
              <a:rPr lang="en-US" dirty="0" smtClean="0">
                <a:solidFill>
                  <a:schemeClr val="tx1"/>
                </a:solidFill>
                <a:sym typeface="Wingdings" panose="05000000000000000000" pitchFamily="2" charset="2"/>
              </a:rPr>
              <a:t>2) You can download the report in PBIX format open report File Download file </a:t>
            </a:r>
          </a:p>
          <a:p>
            <a:pPr marL="0" indent="0" defTabSz="914400">
              <a:spcBef>
                <a:spcPts val="0"/>
              </a:spcBef>
              <a:spcAft>
                <a:spcPts val="0"/>
              </a:spcAft>
              <a:buClrTx/>
              <a:buSzTx/>
              <a:buNone/>
              <a:defRPr/>
            </a:pPr>
            <a:r>
              <a:rPr lang="en-US" dirty="0" smtClean="0">
                <a:solidFill>
                  <a:schemeClr val="tx1"/>
                </a:solidFill>
                <a:sym typeface="Wingdings" panose="05000000000000000000" pitchFamily="2" charset="2"/>
              </a:rPr>
              <a:t>3) Analyze in Excel  open report  Export Analyze in Excel </a:t>
            </a:r>
          </a:p>
          <a:p>
            <a:pPr marL="0" indent="0" defTabSz="914400">
              <a:spcBef>
                <a:spcPts val="0"/>
              </a:spcBef>
              <a:spcAft>
                <a:spcPts val="0"/>
              </a:spcAft>
              <a:buClrTx/>
              <a:buSzTx/>
              <a:buNone/>
              <a:defRPr/>
            </a:pPr>
            <a:r>
              <a:rPr lang="en-US" dirty="0" smtClean="0">
                <a:solidFill>
                  <a:schemeClr val="tx1"/>
                </a:solidFill>
                <a:sym typeface="Wingdings" panose="05000000000000000000" pitchFamily="2" charset="2"/>
              </a:rPr>
              <a:t>4) Share :- You can share report to another user  </a:t>
            </a:r>
          </a:p>
          <a:p>
            <a:pPr marL="0" indent="0" defTabSz="914400">
              <a:spcBef>
                <a:spcPts val="0"/>
              </a:spcBef>
              <a:spcAft>
                <a:spcPts val="0"/>
              </a:spcAft>
              <a:buClrTx/>
              <a:buSzTx/>
              <a:buNone/>
              <a:defRPr/>
            </a:pPr>
            <a:r>
              <a:rPr lang="en-US" dirty="0" smtClean="0">
                <a:solidFill>
                  <a:schemeClr val="tx1"/>
                </a:solidFill>
                <a:sym typeface="Wingdings" panose="05000000000000000000" pitchFamily="2" charset="2"/>
              </a:rPr>
              <a:t>5) Export data :- you can export data in specific visual </a:t>
            </a:r>
            <a:endParaRPr lang="en-US" dirty="0" smtClean="0">
              <a:solidFill>
                <a:schemeClr val="tx1"/>
              </a:solidFill>
            </a:endParaRPr>
          </a:p>
          <a:p>
            <a:endParaRPr lang="en-US" dirty="0"/>
          </a:p>
        </p:txBody>
      </p:sp>
      <p:sp>
        <p:nvSpPr>
          <p:cNvPr id="4" name="Slide Number Placeholder 3"/>
          <p:cNvSpPr>
            <a:spLocks noGrp="1"/>
          </p:cNvSpPr>
          <p:nvPr>
            <p:ph type="sldNum" sz="quarter" idx="10"/>
          </p:nvPr>
        </p:nvSpPr>
        <p:spPr/>
        <p:txBody>
          <a:bodyPr/>
          <a:lstStyle/>
          <a:p>
            <a:fld id="{78DD659F-45C7-4170-A725-52CDF3232AA8}" type="slidenum">
              <a:rPr lang="en-US" smtClean="0"/>
              <a:t>63</a:t>
            </a:fld>
            <a:endParaRPr lang="en-US"/>
          </a:p>
        </p:txBody>
      </p:sp>
    </p:spTree>
    <p:extLst>
      <p:ext uri="{BB962C8B-B14F-4D97-AF65-F5344CB8AC3E}">
        <p14:creationId xmlns:p14="http://schemas.microsoft.com/office/powerpoint/2010/main" val="1315649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Publish the report on Power BI service </a:t>
            </a:r>
            <a:r>
              <a:rPr lang="en-US" sz="1200" kern="1200" dirty="0" smtClean="0">
                <a:solidFill>
                  <a:schemeClr val="tx1"/>
                </a:solidFill>
                <a:effectLst/>
                <a:latin typeface="+mn-lt"/>
                <a:ea typeface="+mn-ea"/>
                <a:cs typeface="+mn-cs"/>
                <a:sym typeface="Wingdings" panose="05000000000000000000" pitchFamily="2" charset="2"/>
              </a:rPr>
              <a:t></a:t>
            </a:r>
            <a:r>
              <a:rPr lang="en-US" sz="1200" kern="1200" dirty="0" smtClean="0">
                <a:solidFill>
                  <a:schemeClr val="tx1"/>
                </a:solidFill>
                <a:effectLst/>
                <a:latin typeface="+mn-lt"/>
                <a:ea typeface="+mn-ea"/>
                <a:cs typeface="+mn-cs"/>
              </a:rPr>
              <a:t> go to dataset three dots </a:t>
            </a:r>
            <a:r>
              <a:rPr lang="en-US" sz="1200" kern="1200" dirty="0" smtClean="0">
                <a:solidFill>
                  <a:schemeClr val="tx1"/>
                </a:solidFill>
                <a:effectLst/>
                <a:latin typeface="+mn-lt"/>
                <a:ea typeface="+mn-ea"/>
                <a:cs typeface="+mn-cs"/>
                <a:sym typeface="Wingdings" panose="05000000000000000000" pitchFamily="2" charset="2"/>
              </a:rPr>
              <a:t></a:t>
            </a:r>
            <a:r>
              <a:rPr lang="en-US" sz="1200" kern="1200" dirty="0" smtClean="0">
                <a:solidFill>
                  <a:schemeClr val="tx1"/>
                </a:solidFill>
                <a:effectLst/>
                <a:latin typeface="+mn-lt"/>
                <a:ea typeface="+mn-ea"/>
                <a:cs typeface="+mn-cs"/>
              </a:rPr>
              <a:t> security </a:t>
            </a:r>
            <a:r>
              <a:rPr lang="en-US" sz="1200" kern="1200" dirty="0" smtClean="0">
                <a:solidFill>
                  <a:schemeClr val="tx1"/>
                </a:solidFill>
                <a:effectLst/>
                <a:latin typeface="+mn-lt"/>
                <a:ea typeface="+mn-ea"/>
                <a:cs typeface="+mn-cs"/>
                <a:sym typeface="Wingdings" panose="05000000000000000000" pitchFamily="2" charset="2"/>
              </a:rPr>
              <a:t></a:t>
            </a:r>
            <a:r>
              <a:rPr lang="en-US" sz="1200" kern="1200" dirty="0" smtClean="0">
                <a:solidFill>
                  <a:schemeClr val="tx1"/>
                </a:solidFill>
                <a:effectLst/>
                <a:latin typeface="+mn-lt"/>
                <a:ea typeface="+mn-ea"/>
                <a:cs typeface="+mn-cs"/>
              </a:rPr>
              <a:t> you are visible all the roles which are created on Power BI desktop. </a:t>
            </a:r>
          </a:p>
          <a:p>
            <a:r>
              <a:rPr lang="en-US" dirty="0" smtClean="0"/>
              <a:t>Gateway free from Microsoft On-</a:t>
            </a:r>
            <a:r>
              <a:rPr lang="en-US" dirty="0" err="1" smtClean="0"/>
              <a:t>primises</a:t>
            </a:r>
            <a:r>
              <a:rPr lang="en-US" dirty="0" smtClean="0"/>
              <a:t> data sources ( Excel, SQL, Oracle, Txt File)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Gateway download </a:t>
            </a: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Flow: -</a:t>
            </a:r>
            <a:r>
              <a:rPr lang="en-US" sz="1200" kern="1200" dirty="0" smtClean="0">
                <a:solidFill>
                  <a:schemeClr val="tx1"/>
                </a:solidFill>
                <a:effectLst/>
                <a:latin typeface="+mn-lt"/>
                <a:ea typeface="+mn-ea"/>
                <a:cs typeface="+mn-cs"/>
              </a:rPr>
              <a:t> app.powerbi.com </a:t>
            </a:r>
            <a:r>
              <a:rPr lang="en-US" sz="1200" kern="1200" dirty="0" smtClean="0">
                <a:solidFill>
                  <a:schemeClr val="tx1"/>
                </a:solidFill>
                <a:effectLst/>
                <a:latin typeface="+mn-lt"/>
                <a:ea typeface="+mn-ea"/>
                <a:cs typeface="+mn-cs"/>
                <a:sym typeface="Wingdings" panose="05000000000000000000" pitchFamily="2" charset="2"/>
              </a:rPr>
              <a:t></a:t>
            </a:r>
            <a:r>
              <a:rPr lang="en-US" sz="1200" kern="1200" dirty="0" smtClean="0">
                <a:solidFill>
                  <a:schemeClr val="tx1"/>
                </a:solidFill>
                <a:effectLst/>
                <a:latin typeface="+mn-lt"/>
                <a:ea typeface="+mn-ea"/>
                <a:cs typeface="+mn-cs"/>
              </a:rPr>
              <a:t>go to download </a:t>
            </a:r>
            <a:r>
              <a:rPr lang="en-US" sz="1200" kern="1200" dirty="0" smtClean="0">
                <a:solidFill>
                  <a:schemeClr val="tx1"/>
                </a:solidFill>
                <a:effectLst/>
                <a:latin typeface="+mn-lt"/>
                <a:ea typeface="+mn-ea"/>
                <a:cs typeface="+mn-cs"/>
                <a:sym typeface="Wingdings" panose="05000000000000000000" pitchFamily="2" charset="2"/>
              </a:rPr>
              <a:t></a:t>
            </a:r>
            <a:r>
              <a:rPr lang="en-US" sz="1200" kern="1200" dirty="0" smtClean="0">
                <a:solidFill>
                  <a:schemeClr val="tx1"/>
                </a:solidFill>
                <a:effectLst/>
                <a:latin typeface="+mn-lt"/>
                <a:ea typeface="+mn-ea"/>
                <a:cs typeface="+mn-cs"/>
              </a:rPr>
              <a:t> Data gateway </a:t>
            </a:r>
            <a:r>
              <a:rPr lang="en-US" sz="1200" kern="1200" dirty="0" smtClean="0">
                <a:solidFill>
                  <a:schemeClr val="tx1"/>
                </a:solidFill>
                <a:effectLst/>
                <a:latin typeface="+mn-lt"/>
                <a:ea typeface="+mn-ea"/>
                <a:cs typeface="+mn-cs"/>
                <a:sym typeface="Wingdings" panose="05000000000000000000" pitchFamily="2" charset="2"/>
              </a:rPr>
              <a:t></a:t>
            </a:r>
            <a:r>
              <a:rPr lang="en-US" sz="1200" kern="1200" dirty="0" smtClean="0">
                <a:solidFill>
                  <a:schemeClr val="tx1"/>
                </a:solidFill>
                <a:effectLst/>
                <a:latin typeface="+mn-lt"/>
                <a:ea typeface="+mn-ea"/>
                <a:cs typeface="+mn-cs"/>
              </a:rPr>
              <a:t> download the gateway and install it.</a:t>
            </a:r>
          </a:p>
        </p:txBody>
      </p:sp>
      <p:sp>
        <p:nvSpPr>
          <p:cNvPr id="4" name="Slide Number Placeholder 3"/>
          <p:cNvSpPr>
            <a:spLocks noGrp="1"/>
          </p:cNvSpPr>
          <p:nvPr>
            <p:ph type="sldNum" sz="quarter" idx="10"/>
          </p:nvPr>
        </p:nvSpPr>
        <p:spPr/>
        <p:txBody>
          <a:bodyPr/>
          <a:lstStyle/>
          <a:p>
            <a:fld id="{78DD659F-45C7-4170-A725-52CDF3232AA8}" type="slidenum">
              <a:rPr lang="en-US" smtClean="0"/>
              <a:t>64</a:t>
            </a:fld>
            <a:endParaRPr lang="en-US"/>
          </a:p>
        </p:txBody>
      </p:sp>
    </p:spTree>
    <p:extLst>
      <p:ext uri="{BB962C8B-B14F-4D97-AF65-F5344CB8AC3E}">
        <p14:creationId xmlns:p14="http://schemas.microsoft.com/office/powerpoint/2010/main" val="3637896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Provide the tools overview </a:t>
            </a:r>
            <a:endParaRPr lang="en-US" dirty="0"/>
          </a:p>
        </p:txBody>
      </p:sp>
      <p:sp>
        <p:nvSpPr>
          <p:cNvPr id="4" name="Slide Number Placeholder 3"/>
          <p:cNvSpPr>
            <a:spLocks noGrp="1"/>
          </p:cNvSpPr>
          <p:nvPr>
            <p:ph type="sldNum" sz="quarter" idx="10"/>
          </p:nvPr>
        </p:nvSpPr>
        <p:spPr/>
        <p:txBody>
          <a:bodyPr/>
          <a:lstStyle/>
          <a:p>
            <a:fld id="{78DD659F-45C7-4170-A725-52CDF3232AA8}" type="slidenum">
              <a:rPr lang="en-US" smtClean="0"/>
              <a:t>19</a:t>
            </a:fld>
            <a:endParaRPr lang="en-US"/>
          </a:p>
        </p:txBody>
      </p:sp>
    </p:spTree>
    <p:extLst>
      <p:ext uri="{BB962C8B-B14F-4D97-AF65-F5344CB8AC3E}">
        <p14:creationId xmlns:p14="http://schemas.microsoft.com/office/powerpoint/2010/main" val="1710973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D659F-45C7-4170-A725-52CDF3232AA8}" type="slidenum">
              <a:rPr lang="en-US" smtClean="0"/>
              <a:t>30</a:t>
            </a:fld>
            <a:endParaRPr lang="en-US"/>
          </a:p>
        </p:txBody>
      </p:sp>
    </p:spTree>
    <p:extLst>
      <p:ext uri="{BB962C8B-B14F-4D97-AF65-F5344CB8AC3E}">
        <p14:creationId xmlns:p14="http://schemas.microsoft.com/office/powerpoint/2010/main" val="980874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D659F-45C7-4170-A725-52CDF3232AA8}" type="slidenum">
              <a:rPr lang="en-US" smtClean="0"/>
              <a:t>32</a:t>
            </a:fld>
            <a:endParaRPr lang="en-US"/>
          </a:p>
        </p:txBody>
      </p:sp>
    </p:spTree>
    <p:extLst>
      <p:ext uri="{BB962C8B-B14F-4D97-AF65-F5344CB8AC3E}">
        <p14:creationId xmlns:p14="http://schemas.microsoft.com/office/powerpoint/2010/main" val="2447836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D659F-45C7-4170-A725-52CDF3232AA8}" type="slidenum">
              <a:rPr lang="en-US" smtClean="0"/>
              <a:t>35</a:t>
            </a:fld>
            <a:endParaRPr lang="en-US"/>
          </a:p>
        </p:txBody>
      </p:sp>
    </p:spTree>
    <p:extLst>
      <p:ext uri="{BB962C8B-B14F-4D97-AF65-F5344CB8AC3E}">
        <p14:creationId xmlns:p14="http://schemas.microsoft.com/office/powerpoint/2010/main" val="3724728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D659F-45C7-4170-A725-52CDF3232AA8}" type="slidenum">
              <a:rPr lang="en-US" smtClean="0"/>
              <a:t>39</a:t>
            </a:fld>
            <a:endParaRPr lang="en-US"/>
          </a:p>
        </p:txBody>
      </p:sp>
    </p:spTree>
    <p:extLst>
      <p:ext uri="{BB962C8B-B14F-4D97-AF65-F5344CB8AC3E}">
        <p14:creationId xmlns:p14="http://schemas.microsoft.com/office/powerpoint/2010/main" val="1467083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D659F-45C7-4170-A725-52CDF3232AA8}" type="slidenum">
              <a:rPr lang="en-US" smtClean="0"/>
              <a:t>48</a:t>
            </a:fld>
            <a:endParaRPr lang="en-US"/>
          </a:p>
        </p:txBody>
      </p:sp>
    </p:spTree>
    <p:extLst>
      <p:ext uri="{BB962C8B-B14F-4D97-AF65-F5344CB8AC3E}">
        <p14:creationId xmlns:p14="http://schemas.microsoft.com/office/powerpoint/2010/main" val="3690809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Data Analysis Expressions (DAX) is a formula expression language used in Analysis Services, Power BI, and Power Pivot in Excel.</a:t>
            </a:r>
            <a:endParaRPr lang="en-US" dirty="0"/>
          </a:p>
        </p:txBody>
      </p:sp>
      <p:sp>
        <p:nvSpPr>
          <p:cNvPr id="4" name="Slide Number Placeholder 3"/>
          <p:cNvSpPr>
            <a:spLocks noGrp="1"/>
          </p:cNvSpPr>
          <p:nvPr>
            <p:ph type="sldNum" sz="quarter" idx="10"/>
          </p:nvPr>
        </p:nvSpPr>
        <p:spPr/>
        <p:txBody>
          <a:bodyPr/>
          <a:lstStyle/>
          <a:p>
            <a:fld id="{78DD659F-45C7-4170-A725-52CDF3232AA8}" type="slidenum">
              <a:rPr lang="en-US" smtClean="0"/>
              <a:t>49</a:t>
            </a:fld>
            <a:endParaRPr lang="en-US"/>
          </a:p>
        </p:txBody>
      </p:sp>
    </p:spTree>
    <p:extLst>
      <p:ext uri="{BB962C8B-B14F-4D97-AF65-F5344CB8AC3E}">
        <p14:creationId xmlns:p14="http://schemas.microsoft.com/office/powerpoint/2010/main" val="25945705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3"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9" y="1871133"/>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9" y="3657597"/>
            <a:ext cx="6815669" cy="1320802"/>
          </a:xfrm>
        </p:spPr>
        <p:txBody>
          <a:bodyPr anchor="t">
            <a:normAutofit/>
          </a:bodyPr>
          <a:lstStyle>
            <a:lvl1pPr marL="0" indent="0" algn="ctr">
              <a:buNone/>
              <a:defRPr sz="2100">
                <a:solidFill>
                  <a:schemeClr val="tx1"/>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3" y="5037663"/>
            <a:ext cx="897467" cy="279400"/>
          </a:xfrm>
        </p:spPr>
        <p:txBody>
          <a:bodyPr/>
          <a:lstStyle/>
          <a:p>
            <a:fld id="{2BAEA219-32D5-4BBD-8957-CA76BF083A15}" type="datetimeFigureOut">
              <a:rPr lang="en-US" smtClean="0"/>
              <a:t>3/7/2024</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2" y="5037663"/>
            <a:ext cx="551167" cy="279400"/>
          </a:xfrm>
        </p:spPr>
        <p:txBody>
          <a:bodyPr/>
          <a:lstStyle/>
          <a:p>
            <a:fld id="{DA91AB0D-A761-4AE6-B1EF-810AB7E6B422}"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9069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7"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401"/>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189" indent="0">
              <a:buNone/>
              <a:defRPr sz="1600"/>
            </a:lvl2pPr>
            <a:lvl3pPr marL="914377" indent="0">
              <a:buNone/>
              <a:defRPr sz="16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7" cy="493712"/>
          </a:xfrm>
        </p:spPr>
        <p:txBody>
          <a:bodyPr>
            <a:normAutofit/>
          </a:bodyPr>
          <a:lstStyle>
            <a:lvl1pPr marL="0" indent="0" algn="ctr">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AEA219-32D5-4BBD-8957-CA76BF083A15}" type="datetimeFigureOut">
              <a:rPr lang="en-US" smtClean="0"/>
              <a:t>3/7/2024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91AB0D-A761-4AE6-B1EF-810AB7E6B422}" type="slidenum">
              <a:rPr lang="en-US" smtClean="0"/>
              <a:t>‹#›</a:t>
            </a:fld>
            <a:endParaRPr lang="en-US"/>
          </a:p>
        </p:txBody>
      </p:sp>
    </p:spTree>
    <p:extLst>
      <p:ext uri="{BB962C8B-B14F-4D97-AF65-F5344CB8AC3E}">
        <p14:creationId xmlns:p14="http://schemas.microsoft.com/office/powerpoint/2010/main" val="1976811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9"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9" y="4343401"/>
            <a:ext cx="9592732" cy="1532467"/>
          </a:xfrm>
        </p:spPr>
        <p:txBody>
          <a:bodyPr anchor="ctr">
            <a:normAutofit/>
          </a:bodyPr>
          <a:lstStyle>
            <a:lvl1pPr marL="0" indent="0" algn="ctr">
              <a:buNone/>
              <a:defRPr sz="2000">
                <a:solidFill>
                  <a:schemeClr val="tx1"/>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AEA219-32D5-4BBD-8957-CA76BF083A15}" type="datetimeFigureOut">
              <a:rPr lang="en-US" smtClean="0"/>
              <a:t>3/7/2024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91AB0D-A761-4AE6-B1EF-810AB7E6B422}" type="slidenum">
              <a:rPr lang="en-US" smtClean="0"/>
              <a:t>‹#›</a:t>
            </a:fld>
            <a:endParaRPr lang="en-US"/>
          </a:p>
        </p:txBody>
      </p:sp>
      <p:cxnSp>
        <p:nvCxnSpPr>
          <p:cNvPr id="15" name="Straight Connector 14"/>
          <p:cNvCxnSpPr/>
          <p:nvPr/>
        </p:nvCxnSpPr>
        <p:spPr>
          <a:xfrm>
            <a:off x="1396169" y="4140199"/>
            <a:ext cx="9407299"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6763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4" y="982132"/>
            <a:ext cx="9296399"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3" cy="584200"/>
          </a:xfrm>
        </p:spPr>
        <p:txBody>
          <a:bodyPr anchor="ctr">
            <a:normAutofit/>
          </a:bodyPr>
          <a:lstStyle>
            <a:lvl1pPr marL="0" indent="0" algn="r">
              <a:buFontTx/>
              <a:buNone/>
              <a:defRPr sz="2000"/>
            </a:lvl1pPr>
            <a:lvl2pPr marL="457189" indent="0">
              <a:buFontTx/>
              <a:buNone/>
              <a:defRPr/>
            </a:lvl2pPr>
            <a:lvl3pPr marL="914377" indent="0">
              <a:buFontTx/>
              <a:buNone/>
              <a:defRPr/>
            </a:lvl3pPr>
            <a:lvl4pPr marL="1371566" indent="0">
              <a:buFontTx/>
              <a:buNone/>
              <a:defRPr/>
            </a:lvl4pPr>
            <a:lvl5pPr marL="1828754"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401"/>
            <a:ext cx="9609667" cy="1532467"/>
          </a:xfrm>
        </p:spPr>
        <p:txBody>
          <a:bodyPr anchor="ctr">
            <a:normAutofit/>
          </a:bodyPr>
          <a:lstStyle>
            <a:lvl1pPr marL="0" indent="0" algn="ctr">
              <a:buNone/>
              <a:defRPr sz="2000">
                <a:solidFill>
                  <a:schemeClr val="tx1"/>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AEA219-32D5-4BBD-8957-CA76BF083A15}" type="datetimeFigureOut">
              <a:rPr lang="en-US" smtClean="0"/>
              <a:t>3/7/2024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91AB0D-A761-4AE6-B1EF-810AB7E6B422}"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9"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89026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3"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2" y="4777381"/>
            <a:ext cx="9609668" cy="860400"/>
          </a:xfrm>
        </p:spPr>
        <p:txBody>
          <a:bodyPr anchor="t">
            <a:normAutofit/>
          </a:bodyPr>
          <a:lstStyle>
            <a:lvl1pPr marL="0" indent="0" algn="l">
              <a:buNone/>
              <a:defRPr sz="2000">
                <a:solidFill>
                  <a:schemeClr val="tx1"/>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AEA219-32D5-4BBD-8957-CA76BF083A15}" type="datetimeFigureOut">
              <a:rPr lang="en-US" smtClean="0"/>
              <a:t>3/7/2024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91AB0D-A761-4AE6-B1EF-810AB7E6B422}" type="slidenum">
              <a:rPr lang="en-US" smtClean="0"/>
              <a:t>‹#›</a:t>
            </a:fld>
            <a:endParaRPr lang="en-US"/>
          </a:p>
        </p:txBody>
      </p:sp>
    </p:spTree>
    <p:extLst>
      <p:ext uri="{BB962C8B-B14F-4D97-AF65-F5344CB8AC3E}">
        <p14:creationId xmlns:p14="http://schemas.microsoft.com/office/powerpoint/2010/main" val="2336206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4" y="982132"/>
            <a:ext cx="9296399"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2" y="3639312"/>
            <a:ext cx="9609668" cy="886968"/>
          </a:xfrm>
        </p:spPr>
        <p:txBody>
          <a:bodyPr anchor="b">
            <a:normAutofit/>
          </a:bodyPr>
          <a:lstStyle>
            <a:lvl1pPr marL="0" indent="0" algn="l">
              <a:spcBef>
                <a:spcPts val="0"/>
              </a:spcBef>
              <a:buNone/>
              <a:defRPr sz="2400">
                <a:solidFill>
                  <a:schemeClr val="tx1"/>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2" y="4529667"/>
            <a:ext cx="9609668" cy="1346200"/>
          </a:xfrm>
        </p:spPr>
        <p:txBody>
          <a:bodyPr anchor="t">
            <a:normAutofit/>
          </a:bodyPr>
          <a:lstStyle>
            <a:lvl1pPr marL="0" indent="0" algn="l">
              <a:buNone/>
              <a:defRPr sz="1800">
                <a:solidFill>
                  <a:schemeClr val="tx1"/>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AEA219-32D5-4BBD-8957-CA76BF083A15}" type="datetimeFigureOut">
              <a:rPr lang="en-US" smtClean="0"/>
              <a:t>3/7/2024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91AB0D-A761-4AE6-B1EF-810AB7E6B422}"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9"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6891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7"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2" y="3630168"/>
            <a:ext cx="9609668" cy="841248"/>
          </a:xfrm>
        </p:spPr>
        <p:txBody>
          <a:bodyPr anchor="b">
            <a:normAutofit/>
          </a:bodyPr>
          <a:lstStyle>
            <a:lvl1pPr marL="0" indent="0" algn="l">
              <a:spcBef>
                <a:spcPts val="0"/>
              </a:spcBef>
              <a:buNone/>
              <a:defRPr sz="2800">
                <a:solidFill>
                  <a:schemeClr val="tx1"/>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470401"/>
            <a:ext cx="9609671" cy="1405467"/>
          </a:xfrm>
        </p:spPr>
        <p:txBody>
          <a:bodyPr anchor="t">
            <a:normAutofit/>
          </a:bodyPr>
          <a:lstStyle>
            <a:lvl1pPr marL="0" indent="0" algn="l">
              <a:buNone/>
              <a:defRPr sz="1800">
                <a:solidFill>
                  <a:schemeClr val="tx1"/>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AEA219-32D5-4BBD-8957-CA76BF083A15}" type="datetimeFigureOut">
              <a:rPr lang="en-US" smtClean="0"/>
              <a:t>3/7/2024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91AB0D-A761-4AE6-B1EF-810AB7E6B422}" type="slidenum">
              <a:rPr lang="en-US" smtClean="0"/>
              <a:t>‹#›</a:t>
            </a:fld>
            <a:endParaRPr lang="en-US"/>
          </a:p>
        </p:txBody>
      </p:sp>
      <p:cxnSp>
        <p:nvCxnSpPr>
          <p:cNvPr id="15" name="Straight Connector 14"/>
          <p:cNvCxnSpPr/>
          <p:nvPr/>
        </p:nvCxnSpPr>
        <p:spPr>
          <a:xfrm>
            <a:off x="1396169" y="3429000"/>
            <a:ext cx="9407299"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742101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BAEA219-32D5-4BBD-8957-CA76BF083A15}" type="datetimeFigureOut">
              <a:rPr lang="en-US" smtClean="0"/>
              <a:t>3/7/2024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91AB0D-A761-4AE6-B1EF-810AB7E6B422}" type="slidenum">
              <a:rPr lang="en-US" smtClean="0"/>
              <a:t>‹#›</a:t>
            </a:fld>
            <a:endParaRPr lang="en-US"/>
          </a:p>
        </p:txBody>
      </p:sp>
      <p:cxnSp>
        <p:nvCxnSpPr>
          <p:cNvPr id="14" name="Straight Connector 13"/>
          <p:cNvCxnSpPr/>
          <p:nvPr/>
        </p:nvCxnSpPr>
        <p:spPr>
          <a:xfrm>
            <a:off x="1396169" y="2421466"/>
            <a:ext cx="9407299"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77591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8" y="982133"/>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400"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BAEA219-32D5-4BBD-8957-CA76BF083A15}" type="datetimeFigureOut">
              <a:rPr lang="en-US" smtClean="0"/>
              <a:t>3/7/2024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91AB0D-A761-4AE6-B1EF-810AB7E6B422}" type="slidenum">
              <a:rPr lang="en-US" smtClean="0"/>
              <a:t>‹#›</a:t>
            </a:fld>
            <a:endParaRPr lang="en-US"/>
          </a:p>
        </p:txBody>
      </p:sp>
      <p:cxnSp>
        <p:nvCxnSpPr>
          <p:cNvPr id="14" name="Straight Connector 13"/>
          <p:cNvCxnSpPr/>
          <p:nvPr/>
        </p:nvCxnSpPr>
        <p:spPr>
          <a:xfrm>
            <a:off x="8863891"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8426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9"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BAEA219-32D5-4BBD-8957-CA76BF083A15}" type="datetimeFigureOut">
              <a:rPr lang="en-US" smtClean="0"/>
              <a:t>3/7/2024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91AB0D-A761-4AE6-B1EF-810AB7E6B422}" type="slidenum">
              <a:rPr lang="en-US" smtClean="0"/>
              <a:t>‹#›</a:t>
            </a:fld>
            <a:endParaRPr lang="en-US"/>
          </a:p>
        </p:txBody>
      </p:sp>
    </p:spTree>
    <p:extLst>
      <p:ext uri="{BB962C8B-B14F-4D97-AF65-F5344CB8AC3E}">
        <p14:creationId xmlns:p14="http://schemas.microsoft.com/office/powerpoint/2010/main" val="1302696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3"/>
            <a:ext cx="8158691" cy="954547"/>
          </a:xfrm>
        </p:spPr>
        <p:txBody>
          <a:bodyPr anchor="t">
            <a:normAutofit/>
          </a:bodyPr>
          <a:lstStyle>
            <a:lvl1pPr marL="0" indent="0" algn="ctr">
              <a:buNone/>
              <a:defRPr sz="2400">
                <a:solidFill>
                  <a:schemeClr val="tx1"/>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AEA219-32D5-4BBD-8957-CA76BF083A15}" type="datetimeFigureOut">
              <a:rPr lang="en-US" smtClean="0"/>
              <a:t>3/7/2024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91AB0D-A761-4AE6-B1EF-810AB7E6B422}"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3236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9"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BAEA219-32D5-4BBD-8957-CA76BF083A15}" type="datetimeFigureOut">
              <a:rPr lang="en-US" smtClean="0"/>
              <a:t>3/7/2024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91AB0D-A761-4AE6-B1EF-810AB7E6B422}" type="slidenum">
              <a:rPr lang="en-US" smtClean="0"/>
              <a:t>‹#›</a:t>
            </a:fld>
            <a:endParaRPr lang="en-US"/>
          </a:p>
        </p:txBody>
      </p:sp>
    </p:spTree>
    <p:extLst>
      <p:ext uri="{BB962C8B-B14F-4D97-AF65-F5344CB8AC3E}">
        <p14:creationId xmlns:p14="http://schemas.microsoft.com/office/powerpoint/2010/main" val="1318209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4"/>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1" y="3243264"/>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BAEA219-32D5-4BBD-8957-CA76BF083A15}" type="datetimeFigureOut">
              <a:rPr lang="en-US" smtClean="0"/>
              <a:t>3/7/2024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A91AB0D-A761-4AE6-B1EF-810AB7E6B422}" type="slidenum">
              <a:rPr lang="en-US" smtClean="0"/>
              <a:t>‹#›</a:t>
            </a:fld>
            <a:endParaRPr lang="en-US"/>
          </a:p>
        </p:txBody>
      </p:sp>
      <p:cxnSp>
        <p:nvCxnSpPr>
          <p:cNvPr id="18" name="Straight Connector 17"/>
          <p:cNvCxnSpPr/>
          <p:nvPr/>
        </p:nvCxnSpPr>
        <p:spPr>
          <a:xfrm>
            <a:off x="1396169" y="2421466"/>
            <a:ext cx="9407299"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8439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BAEA219-32D5-4BBD-8957-CA76BF083A15}" type="datetimeFigureOut">
              <a:rPr lang="en-US" smtClean="0"/>
              <a:t>3/7/2024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A91AB0D-A761-4AE6-B1EF-810AB7E6B422}" type="slidenum">
              <a:rPr lang="en-US" smtClean="0"/>
              <a:t>‹#›</a:t>
            </a:fld>
            <a:endParaRPr lang="en-US"/>
          </a:p>
        </p:txBody>
      </p:sp>
      <p:cxnSp>
        <p:nvCxnSpPr>
          <p:cNvPr id="14" name="Straight Connector 13"/>
          <p:cNvCxnSpPr/>
          <p:nvPr/>
        </p:nvCxnSpPr>
        <p:spPr>
          <a:xfrm>
            <a:off x="1396169" y="2421466"/>
            <a:ext cx="9407299"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138235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AEA219-32D5-4BBD-8957-CA76BF083A15}" type="datetimeFigureOut">
              <a:rPr lang="en-US" smtClean="0"/>
              <a:t>3/7/2024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A91AB0D-A761-4AE6-B1EF-810AB7E6B422}" type="slidenum">
              <a:rPr lang="en-US" smtClean="0"/>
              <a:t>‹#›</a:t>
            </a:fld>
            <a:endParaRPr lang="en-US"/>
          </a:p>
        </p:txBody>
      </p:sp>
    </p:spTree>
    <p:extLst>
      <p:ext uri="{BB962C8B-B14F-4D97-AF65-F5344CB8AC3E}">
        <p14:creationId xmlns:p14="http://schemas.microsoft.com/office/powerpoint/2010/main" val="3207489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3"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3"/>
            <a:ext cx="5469467"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3" y="3031065"/>
            <a:ext cx="3718455" cy="2438404"/>
          </a:xfrm>
        </p:spPr>
        <p:txBody>
          <a:bodyPr anchor="t">
            <a:normAutofit/>
          </a:bodyPr>
          <a:lstStyle>
            <a:lvl1pPr marL="0" indent="0" algn="ctr">
              <a:buNone/>
              <a:defRPr sz="16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AEA219-32D5-4BBD-8957-CA76BF083A15}" type="datetimeFigureOut">
              <a:rPr lang="en-US" smtClean="0"/>
              <a:t>3/7/2024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91AB0D-A761-4AE6-B1EF-810AB7E6B422}" type="slidenum">
              <a:rPr lang="en-US" smtClean="0"/>
              <a:t>‹#›</a:t>
            </a:fld>
            <a:endParaRPr lang="en-US"/>
          </a:p>
        </p:txBody>
      </p:sp>
      <p:cxnSp>
        <p:nvCxnSpPr>
          <p:cNvPr id="16" name="Straight Connector 15"/>
          <p:cNvCxnSpPr/>
          <p:nvPr/>
        </p:nvCxnSpPr>
        <p:spPr>
          <a:xfrm>
            <a:off x="1396169" y="2912533"/>
            <a:ext cx="3514499"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6030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2"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189" indent="0">
              <a:buNone/>
              <a:defRPr sz="1600"/>
            </a:lvl2pPr>
            <a:lvl3pPr marL="914377" indent="0">
              <a:buNone/>
              <a:defRPr sz="16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AEA219-32D5-4BBD-8957-CA76BF083A15}" type="datetimeFigureOut">
              <a:rPr lang="en-US" smtClean="0"/>
              <a:t>3/7/2024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91AB0D-A761-4AE6-B1EF-810AB7E6B422}" type="slidenum">
              <a:rPr lang="en-US" smtClean="0"/>
              <a:t>‹#›</a:t>
            </a:fld>
            <a:endParaRPr lang="en-US"/>
          </a:p>
        </p:txBody>
      </p:sp>
    </p:spTree>
    <p:extLst>
      <p:ext uri="{BB962C8B-B14F-4D97-AF65-F5344CB8AC3E}">
        <p14:creationId xmlns:p14="http://schemas.microsoft.com/office/powerpoint/2010/main" val="2749618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3"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3" y="982134"/>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2"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BAEA219-32D5-4BBD-8957-CA76BF083A15}" type="datetimeFigureOut">
              <a:rPr lang="en-US" smtClean="0"/>
              <a:t>3/7/2024</a:t>
            </a:fld>
            <a:endParaRPr lang="en-US"/>
          </a:p>
        </p:txBody>
      </p:sp>
      <p:sp>
        <p:nvSpPr>
          <p:cNvPr id="5" name="Footer Placeholder 4"/>
          <p:cNvSpPr>
            <a:spLocks noGrp="1"/>
          </p:cNvSpPr>
          <p:nvPr>
            <p:ph type="ftr" sz="quarter" idx="3"/>
          </p:nvPr>
        </p:nvSpPr>
        <p:spPr>
          <a:xfrm>
            <a:off x="1295402"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2"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A91AB0D-A761-4AE6-B1EF-810AB7E6B422}" type="slidenum">
              <a:rPr lang="en-US" smtClean="0"/>
              <a:t>‹#›</a:t>
            </a:fld>
            <a:endParaRPr lang="en-US"/>
          </a:p>
        </p:txBody>
      </p:sp>
    </p:spTree>
    <p:extLst>
      <p:ext uri="{BB962C8B-B14F-4D97-AF65-F5344CB8AC3E}">
        <p14:creationId xmlns:p14="http://schemas.microsoft.com/office/powerpoint/2010/main" val="22702647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189"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44" indent="-285744" algn="l" defTabSz="457189"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32" indent="-285744" algn="l" defTabSz="457189"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21" indent="-285744" algn="l" defTabSz="457189"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12" indent="-171446" algn="l" defTabSz="457189"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01" indent="-171446" algn="l" defTabSz="457189"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537" indent="-228594" algn="l" defTabSz="457189"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726" indent="-228594" algn="l" defTabSz="457189"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8914" indent="-228594" algn="l" defTabSz="457189"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103" indent="-228594" algn="l" defTabSz="457189"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4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5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5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65.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490841" y="6486525"/>
            <a:ext cx="2701159" cy="371475"/>
          </a:xfrm>
        </p:spPr>
        <p:txBody>
          <a:bodyPr>
            <a:noAutofit/>
          </a:bodyPr>
          <a:lstStyle/>
          <a:p>
            <a:r>
              <a:rPr lang="en-US" sz="2400" b="1" i="1" dirty="0" err="1"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Cambria" panose="02040503050406030204" pitchFamily="18" charset="0"/>
                <a:ea typeface="Cambria" panose="02040503050406030204" pitchFamily="18" charset="0"/>
              </a:rPr>
              <a:t>Tanaji</a:t>
            </a:r>
            <a:r>
              <a:rPr lang="en-US" sz="2400" b="1" i="1"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Cambria" panose="02040503050406030204" pitchFamily="18" charset="0"/>
                <a:ea typeface="Cambria" panose="02040503050406030204" pitchFamily="18" charset="0"/>
              </a:rPr>
              <a:t> </a:t>
            </a:r>
            <a:r>
              <a:rPr lang="en-US" sz="2400" b="1" i="1" dirty="0" err="1"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Cambria" panose="02040503050406030204" pitchFamily="18" charset="0"/>
                <a:ea typeface="Cambria" panose="02040503050406030204" pitchFamily="18" charset="0"/>
              </a:rPr>
              <a:t>Sulagave</a:t>
            </a:r>
            <a:endParaRPr lang="en-US" sz="2400" b="1" i="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Cambria" panose="02040503050406030204" pitchFamily="18" charset="0"/>
              <a:ea typeface="Cambria" panose="02040503050406030204" pitchFamily="18" charset="0"/>
            </a:endParaRPr>
          </a:p>
        </p:txBody>
      </p:sp>
      <p:sp>
        <p:nvSpPr>
          <p:cNvPr id="5" name="Title 1"/>
          <p:cNvSpPr txBox="1">
            <a:spLocks/>
          </p:cNvSpPr>
          <p:nvPr/>
        </p:nvSpPr>
        <p:spPr>
          <a:xfrm>
            <a:off x="2533650" y="2743200"/>
            <a:ext cx="7162800" cy="809625"/>
          </a:xfrm>
          <a:prstGeom prst="rect">
            <a:avLst/>
          </a:prstGeom>
          <a:effectLst/>
        </p:spPr>
        <p:txBody>
          <a:bodyPr vert="horz" lIns="91440" tIns="45720" rIns="91440" bIns="45720" rtlCol="0" anchor="b">
            <a:normAutofit/>
          </a:bodyPr>
          <a:lstStyle>
            <a:lvl1pPr algn="ctr" defTabSz="457189" rtl="0" eaLnBrk="1" latinLnBrk="0" hangingPunct="1">
              <a:spcBef>
                <a:spcPct val="0"/>
              </a:spcBef>
              <a:buNone/>
              <a:defRPr sz="5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smtClean="0">
                <a:effectLst>
                  <a:outerShdw blurRad="38100" dist="38100" dir="2700000" algn="tl">
                    <a:srgbClr val="000000">
                      <a:alpha val="43137"/>
                    </a:srgbClr>
                  </a:outerShdw>
                </a:effectLst>
              </a:rPr>
              <a:t>Data Analyst &amp; Visualization</a:t>
            </a:r>
            <a:endParaRPr lang="en-US" sz="4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808589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2318" y="57900"/>
            <a:ext cx="10865782" cy="371475"/>
          </a:xfrm>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p>
            <a:r>
              <a:rPr lang="en-US" sz="2000" b="1" dirty="0">
                <a:ln w="0"/>
                <a:effectLst>
                  <a:outerShdw blurRad="38100" dist="19050" dir="2700000" algn="tl" rotWithShape="0">
                    <a:schemeClr val="dk1">
                      <a:alpha val="40000"/>
                    </a:schemeClr>
                  </a:outerShdw>
                </a:effectLst>
              </a:rPr>
              <a:t>Power BI Common Flow</a:t>
            </a:r>
          </a:p>
        </p:txBody>
      </p:sp>
      <p:sp>
        <p:nvSpPr>
          <p:cNvPr id="3" name="Content Placeholder 2"/>
          <p:cNvSpPr>
            <a:spLocks noGrp="1"/>
          </p:cNvSpPr>
          <p:nvPr>
            <p:ph idx="1"/>
          </p:nvPr>
        </p:nvSpPr>
        <p:spPr>
          <a:xfrm>
            <a:off x="693086" y="669180"/>
            <a:ext cx="10775014" cy="1787149"/>
          </a:xfr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Autofit/>
          </a:bodyPr>
          <a:lstStyle/>
          <a:p>
            <a:r>
              <a:rPr lang="en-US" sz="1800" dirty="0"/>
              <a:t>Bring data from multiple data-sources into power bi desktop.</a:t>
            </a:r>
          </a:p>
          <a:p>
            <a:r>
              <a:rPr lang="en-US" sz="1800" dirty="0"/>
              <a:t>Create a report using this data.</a:t>
            </a:r>
          </a:p>
          <a:p>
            <a:r>
              <a:rPr lang="en-US" sz="1800" dirty="0"/>
              <a:t>Publish this report on power bi service account.</a:t>
            </a:r>
          </a:p>
          <a:p>
            <a:r>
              <a:rPr lang="en-US" sz="1800" dirty="0"/>
              <a:t>Share the report / dashboard with others (end user).</a:t>
            </a:r>
          </a:p>
          <a:p>
            <a:endParaRPr lang="en-US" sz="1800" dirty="0"/>
          </a:p>
        </p:txBody>
      </p:sp>
      <p:pic>
        <p:nvPicPr>
          <p:cNvPr id="4" name="Picture 3"/>
          <p:cNvPicPr>
            <a:picLocks noChangeAspect="1"/>
          </p:cNvPicPr>
          <p:nvPr/>
        </p:nvPicPr>
        <p:blipFill>
          <a:blip r:embed="rId2"/>
          <a:stretch>
            <a:fillRect/>
          </a:stretch>
        </p:blipFill>
        <p:spPr>
          <a:xfrm>
            <a:off x="693086" y="2581834"/>
            <a:ext cx="10698815" cy="36665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457212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6336"/>
            <a:ext cx="10887075" cy="411813"/>
          </a:xfrm>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p>
            <a:r>
              <a:rPr lang="en-US" sz="2000" b="1" dirty="0">
                <a:ln w="0"/>
                <a:solidFill>
                  <a:schemeClr val="tx1"/>
                </a:solidFill>
                <a:effectLst>
                  <a:outerShdw blurRad="38100" dist="38100" dir="2700000" algn="tl">
                    <a:srgbClr val="000000">
                      <a:alpha val="43137"/>
                    </a:srgbClr>
                  </a:outerShdw>
                </a:effectLst>
              </a:rPr>
              <a:t>Roles and Responsibilities in Organization</a:t>
            </a:r>
          </a:p>
        </p:txBody>
      </p:sp>
      <p:sp>
        <p:nvSpPr>
          <p:cNvPr id="3" name="Content Placeholder 2"/>
          <p:cNvSpPr>
            <a:spLocks noGrp="1"/>
          </p:cNvSpPr>
          <p:nvPr>
            <p:ph idx="1"/>
          </p:nvPr>
        </p:nvSpPr>
        <p:spPr>
          <a:xfrm>
            <a:off x="685800" y="633443"/>
            <a:ext cx="10706100" cy="4351339"/>
          </a:xfr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rmAutofit lnSpcReduction="10000"/>
          </a:bodyPr>
          <a:lstStyle/>
          <a:p>
            <a:r>
              <a:rPr lang="en-US" sz="1800" dirty="0"/>
              <a:t>Understand business requirements in the BI context and design data models to convert raw data to meaningful insights.</a:t>
            </a:r>
          </a:p>
          <a:p>
            <a:r>
              <a:rPr lang="en-US" sz="1800" dirty="0"/>
              <a:t>To analyze data and present it through reports that can help in decision-making.</a:t>
            </a:r>
          </a:p>
          <a:p>
            <a:r>
              <a:rPr lang="en-US" sz="1800" dirty="0"/>
              <a:t>Create dashboards and visual interactive reports using power bi</a:t>
            </a:r>
          </a:p>
          <a:p>
            <a:r>
              <a:rPr lang="en-US" sz="1800" dirty="0"/>
              <a:t>Identify </a:t>
            </a:r>
            <a:r>
              <a:rPr lang="en-US" sz="1800" dirty="0" err="1"/>
              <a:t>kpis</a:t>
            </a:r>
            <a:r>
              <a:rPr lang="en-US" sz="1800" dirty="0"/>
              <a:t> with clear objectives and monitor them consistently</a:t>
            </a:r>
          </a:p>
          <a:p>
            <a:r>
              <a:rPr lang="en-US" sz="1800" dirty="0"/>
              <a:t>To perform </a:t>
            </a:r>
            <a:r>
              <a:rPr lang="en-US" sz="1800" dirty="0" err="1"/>
              <a:t>Dax</a:t>
            </a:r>
            <a:r>
              <a:rPr lang="en-US" sz="1800" dirty="0"/>
              <a:t> queries and functions in power bi.</a:t>
            </a:r>
          </a:p>
          <a:p>
            <a:r>
              <a:rPr lang="en-US" sz="1800" dirty="0"/>
              <a:t>To use filters and graphs for a better understanding of the data.</a:t>
            </a:r>
          </a:p>
          <a:p>
            <a:r>
              <a:rPr lang="en-US" sz="1800" dirty="0"/>
              <a:t>To perform SQL querying for best results (if knowledge on SQL)</a:t>
            </a:r>
          </a:p>
          <a:p>
            <a:r>
              <a:rPr lang="en-US" sz="1800" dirty="0"/>
              <a:t>Handle Power BI report / Dashboard deployment process in </a:t>
            </a:r>
            <a:r>
              <a:rPr lang="en-US" sz="1800" dirty="0" err="1"/>
              <a:t>Dev</a:t>
            </a:r>
            <a:r>
              <a:rPr lang="en-US" sz="1800" dirty="0"/>
              <a:t>, UAT and prod </a:t>
            </a:r>
            <a:r>
              <a:rPr lang="en-US" sz="1800" dirty="0" err="1"/>
              <a:t>env</a:t>
            </a:r>
            <a:r>
              <a:rPr lang="en-US" sz="1800" dirty="0"/>
              <a:t>.</a:t>
            </a:r>
          </a:p>
          <a:p>
            <a:r>
              <a:rPr lang="en-US" sz="1800" dirty="0"/>
              <a:t>Create document for reports to represent to end user with key insights.</a:t>
            </a:r>
          </a:p>
          <a:p>
            <a:r>
              <a:rPr lang="en-US" sz="1800" dirty="0"/>
              <a:t>Take care of data warehouse development.</a:t>
            </a:r>
          </a:p>
          <a:p>
            <a:endParaRPr lang="en-US" sz="1800" dirty="0"/>
          </a:p>
        </p:txBody>
      </p:sp>
      <p:pic>
        <p:nvPicPr>
          <p:cNvPr id="4" name="Picture 3"/>
          <p:cNvPicPr>
            <a:picLocks noChangeAspect="1"/>
          </p:cNvPicPr>
          <p:nvPr/>
        </p:nvPicPr>
        <p:blipFill>
          <a:blip r:embed="rId2"/>
          <a:stretch>
            <a:fillRect/>
          </a:stretch>
        </p:blipFill>
        <p:spPr>
          <a:xfrm>
            <a:off x="752475" y="5075298"/>
            <a:ext cx="10515600" cy="11326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349626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8" y="57151"/>
            <a:ext cx="10907356" cy="371474"/>
          </a:xfrm>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p>
            <a:r>
              <a:rPr lang="en-US" sz="2000" b="1" dirty="0">
                <a:ln w="0"/>
                <a:solidFill>
                  <a:schemeClr val="tx1"/>
                </a:solidFill>
                <a:effectLst>
                  <a:outerShdw blurRad="38100" dist="38100" dir="2700000" algn="tl">
                    <a:srgbClr val="000000">
                      <a:alpha val="43137"/>
                    </a:srgbClr>
                  </a:outerShdw>
                </a:effectLst>
              </a:rPr>
              <a:t>Power Bi tool Overview</a:t>
            </a:r>
          </a:p>
        </p:txBody>
      </p:sp>
      <p:pic>
        <p:nvPicPr>
          <p:cNvPr id="4" name="Picture 3"/>
          <p:cNvPicPr>
            <a:picLocks noChangeAspect="1"/>
          </p:cNvPicPr>
          <p:nvPr/>
        </p:nvPicPr>
        <p:blipFill>
          <a:blip r:embed="rId2"/>
          <a:stretch>
            <a:fillRect/>
          </a:stretch>
        </p:blipFill>
        <p:spPr>
          <a:xfrm>
            <a:off x="628649" y="607143"/>
            <a:ext cx="10907355" cy="5650783"/>
          </a:xfrm>
          <a:prstGeom prst="rect">
            <a:avLst/>
          </a:prstGeom>
        </p:spPr>
      </p:pic>
    </p:spTree>
    <p:extLst>
      <p:ext uri="{BB962C8B-B14F-4D97-AF65-F5344CB8AC3E}">
        <p14:creationId xmlns:p14="http://schemas.microsoft.com/office/powerpoint/2010/main" val="16242459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3522" y="53508"/>
            <a:ext cx="10515600" cy="375117"/>
          </a:xfrm>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p>
            <a:r>
              <a:rPr lang="en-US" sz="2000" b="1" dirty="0">
                <a:ln w="0"/>
                <a:solidFill>
                  <a:schemeClr val="tx1"/>
                </a:solidFill>
                <a:effectLst>
                  <a:outerShdw blurRad="38100" dist="38100" dir="2700000" algn="tl">
                    <a:srgbClr val="000000">
                      <a:alpha val="43137"/>
                    </a:srgbClr>
                  </a:outerShdw>
                </a:effectLst>
              </a:rPr>
              <a:t>Building blocks of Power BI</a:t>
            </a:r>
          </a:p>
        </p:txBody>
      </p:sp>
      <p:sp>
        <p:nvSpPr>
          <p:cNvPr id="3" name="Content Placeholder 2"/>
          <p:cNvSpPr>
            <a:spLocks noGrp="1"/>
          </p:cNvSpPr>
          <p:nvPr>
            <p:ph idx="1"/>
          </p:nvPr>
        </p:nvSpPr>
        <p:spPr>
          <a:xfrm>
            <a:off x="775447" y="618800"/>
            <a:ext cx="10515600" cy="1836456"/>
          </a:xfr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rmAutofit fontScale="92500" lnSpcReduction="20000"/>
          </a:bodyPr>
          <a:lstStyle/>
          <a:p>
            <a:r>
              <a:rPr lang="en-US" sz="1600" dirty="0"/>
              <a:t>The basic building blocks in Power BI are:</a:t>
            </a:r>
          </a:p>
          <a:p>
            <a:pPr marL="914377" lvl="1" indent="-457189">
              <a:buFont typeface="+mj-lt"/>
              <a:buAutoNum type="alphaLcParenR"/>
            </a:pPr>
            <a:r>
              <a:rPr lang="en-US" sz="1600" dirty="0"/>
              <a:t>Visualizations</a:t>
            </a:r>
          </a:p>
          <a:p>
            <a:pPr marL="914377" lvl="1" indent="-457189">
              <a:buFont typeface="+mj-lt"/>
              <a:buAutoNum type="alphaLcParenR"/>
            </a:pPr>
            <a:r>
              <a:rPr lang="en-US" sz="1600" dirty="0"/>
              <a:t>Datasets</a:t>
            </a:r>
          </a:p>
          <a:p>
            <a:pPr marL="914377" lvl="1" indent="-457189">
              <a:buFont typeface="+mj-lt"/>
              <a:buAutoNum type="alphaLcParenR"/>
            </a:pPr>
            <a:r>
              <a:rPr lang="en-US" sz="1600" dirty="0"/>
              <a:t>Reports</a:t>
            </a:r>
          </a:p>
          <a:p>
            <a:pPr marL="914377" lvl="1" indent="-457189">
              <a:buFont typeface="+mj-lt"/>
              <a:buAutoNum type="alphaLcParenR"/>
            </a:pPr>
            <a:r>
              <a:rPr lang="en-US" sz="1600" dirty="0"/>
              <a:t>Dashboards</a:t>
            </a:r>
          </a:p>
          <a:p>
            <a:pPr marL="914377" lvl="1" indent="-457189">
              <a:buFont typeface="+mj-lt"/>
              <a:buAutoNum type="alphaLcParenR"/>
            </a:pPr>
            <a:r>
              <a:rPr lang="en-US" sz="1600" dirty="0"/>
              <a:t>Tiles</a:t>
            </a:r>
          </a:p>
        </p:txBody>
      </p:sp>
      <p:sp>
        <p:nvSpPr>
          <p:cNvPr id="4" name="Content Placeholder 2"/>
          <p:cNvSpPr txBox="1">
            <a:spLocks/>
          </p:cNvSpPr>
          <p:nvPr/>
        </p:nvSpPr>
        <p:spPr>
          <a:xfrm>
            <a:off x="775447" y="2582211"/>
            <a:ext cx="10515600" cy="970613"/>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457189" lvl="1" indent="0">
              <a:buNone/>
            </a:pPr>
            <a:r>
              <a:rPr lang="en-US" sz="1800" b="1" dirty="0"/>
              <a:t>Visualizations</a:t>
            </a:r>
            <a:r>
              <a:rPr lang="en-US" sz="1800" dirty="0"/>
              <a:t>:- Visualization means the visual representation of data. Live dashboards, interactive reports, maps, graphs, and other visual representations allow you to easily and efficiently access the main business insight.</a:t>
            </a:r>
          </a:p>
        </p:txBody>
      </p:sp>
      <p:pic>
        <p:nvPicPr>
          <p:cNvPr id="7" name="Picture 6"/>
          <p:cNvPicPr>
            <a:picLocks noChangeAspect="1"/>
          </p:cNvPicPr>
          <p:nvPr/>
        </p:nvPicPr>
        <p:blipFill>
          <a:blip r:embed="rId3"/>
          <a:stretch>
            <a:fillRect/>
          </a:stretch>
        </p:blipFill>
        <p:spPr>
          <a:xfrm>
            <a:off x="2066925" y="3679781"/>
            <a:ext cx="7338173" cy="2542092"/>
          </a:xfrm>
          <a:prstGeom prst="rect">
            <a:avLst/>
          </a:prstGeom>
        </p:spPr>
      </p:pic>
      <p:sp>
        <p:nvSpPr>
          <p:cNvPr id="5" name="TextBox 4"/>
          <p:cNvSpPr txBox="1"/>
          <p:nvPr/>
        </p:nvSpPr>
        <p:spPr>
          <a:xfrm>
            <a:off x="10629968" y="6421993"/>
            <a:ext cx="1322157" cy="369332"/>
          </a:xfrm>
          <a:prstGeom prst="rect">
            <a:avLst/>
          </a:prstGeom>
          <a:noFill/>
        </p:spPr>
        <p:txBody>
          <a:bodyPr wrap="none" rtlCol="0">
            <a:spAutoFit/>
          </a:bodyPr>
          <a:lstStyle/>
          <a:p>
            <a:r>
              <a:rPr lang="en-US" b="1" dirty="0" smtClean="0"/>
              <a:t>Continue</a:t>
            </a:r>
            <a:r>
              <a:rPr lang="en-US" dirty="0" smtClean="0"/>
              <a:t>…</a:t>
            </a:r>
            <a:endParaRPr lang="en-US" dirty="0"/>
          </a:p>
        </p:txBody>
      </p:sp>
    </p:spTree>
    <p:extLst>
      <p:ext uri="{BB962C8B-B14F-4D97-AF65-F5344CB8AC3E}">
        <p14:creationId xmlns:p14="http://schemas.microsoft.com/office/powerpoint/2010/main" val="24354422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718297" y="658163"/>
            <a:ext cx="10864103" cy="1284937"/>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457189" lvl="1" indent="0">
              <a:buNone/>
            </a:pPr>
            <a:r>
              <a:rPr lang="en-US" sz="1800" b="1" dirty="0"/>
              <a:t>Dataset</a:t>
            </a:r>
            <a:r>
              <a:rPr lang="en-US" sz="1800" dirty="0"/>
              <a:t>:- Dataset is a collection of data. A dataset is required to transfer data into information. Through datasets, you can create interactive reports and dashboards.</a:t>
            </a:r>
          </a:p>
          <a:p>
            <a:pPr marL="457189" lvl="1" indent="0">
              <a:buNone/>
            </a:pPr>
            <a:r>
              <a:rPr lang="en-US" sz="1800" dirty="0"/>
              <a:t>Datasets can also be a combination of different kinds of data sources like CSV, EXCEL, SQL Server, web, or many more. A dataset contains the data source and its credentials.</a:t>
            </a:r>
          </a:p>
        </p:txBody>
      </p:sp>
      <p:pic>
        <p:nvPicPr>
          <p:cNvPr id="5" name="Picture 4"/>
          <p:cNvPicPr>
            <a:picLocks noChangeAspect="1"/>
          </p:cNvPicPr>
          <p:nvPr/>
        </p:nvPicPr>
        <p:blipFill>
          <a:blip r:embed="rId2"/>
          <a:stretch>
            <a:fillRect/>
          </a:stretch>
        </p:blipFill>
        <p:spPr>
          <a:xfrm>
            <a:off x="780516" y="2053107"/>
            <a:ext cx="10739663" cy="3671419"/>
          </a:xfrm>
          <a:prstGeom prst="rect">
            <a:avLst/>
          </a:prstGeom>
        </p:spPr>
      </p:pic>
      <p:sp>
        <p:nvSpPr>
          <p:cNvPr id="6" name="TextBox 5"/>
          <p:cNvSpPr txBox="1"/>
          <p:nvPr/>
        </p:nvSpPr>
        <p:spPr>
          <a:xfrm>
            <a:off x="10401300" y="6488668"/>
            <a:ext cx="1322157" cy="369332"/>
          </a:xfrm>
          <a:prstGeom prst="rect">
            <a:avLst/>
          </a:prstGeom>
          <a:noFill/>
        </p:spPr>
        <p:txBody>
          <a:bodyPr wrap="none" rtlCol="0">
            <a:spAutoFit/>
          </a:bodyPr>
          <a:lstStyle/>
          <a:p>
            <a:r>
              <a:rPr lang="en-US" b="1" dirty="0" smtClean="0"/>
              <a:t>Continue</a:t>
            </a:r>
            <a:r>
              <a:rPr lang="en-US" dirty="0" smtClean="0"/>
              <a:t>…</a:t>
            </a:r>
            <a:endParaRPr lang="en-US" dirty="0"/>
          </a:p>
        </p:txBody>
      </p:sp>
    </p:spTree>
    <p:extLst>
      <p:ext uri="{BB962C8B-B14F-4D97-AF65-F5344CB8AC3E}">
        <p14:creationId xmlns:p14="http://schemas.microsoft.com/office/powerpoint/2010/main" val="35702430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270568" y="1514474"/>
            <a:ext cx="9778608" cy="4657726"/>
          </a:xfrm>
          <a:prstGeom prst="rect">
            <a:avLst/>
          </a:prstGeom>
        </p:spPr>
      </p:pic>
      <p:sp>
        <p:nvSpPr>
          <p:cNvPr id="8" name="Content Placeholder 2"/>
          <p:cNvSpPr txBox="1">
            <a:spLocks/>
          </p:cNvSpPr>
          <p:nvPr/>
        </p:nvSpPr>
        <p:spPr>
          <a:xfrm>
            <a:off x="699246" y="638176"/>
            <a:ext cx="10730753" cy="800099"/>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457189" lvl="1" indent="0">
              <a:buNone/>
            </a:pPr>
            <a:r>
              <a:rPr lang="en-US" sz="1800" b="1" dirty="0"/>
              <a:t>Report</a:t>
            </a:r>
            <a:r>
              <a:rPr lang="en-US" sz="1800" dirty="0"/>
              <a:t>:- A Power BI report consists of one or more pages with visualizations. </a:t>
            </a:r>
          </a:p>
          <a:p>
            <a:pPr marL="457189" lvl="1" indent="0">
              <a:buNone/>
            </a:pPr>
            <a:r>
              <a:rPr lang="en-US" sz="1800" dirty="0"/>
              <a:t>	With using data set you can create report a per the end user requirement.</a:t>
            </a:r>
          </a:p>
          <a:p>
            <a:pPr marL="457189" lvl="1" indent="0">
              <a:buNone/>
            </a:pPr>
            <a:r>
              <a:rPr lang="en-US" sz="1800" dirty="0"/>
              <a:t>	</a:t>
            </a:r>
          </a:p>
        </p:txBody>
      </p:sp>
      <p:sp>
        <p:nvSpPr>
          <p:cNvPr id="4" name="TextBox 3"/>
          <p:cNvSpPr txBox="1"/>
          <p:nvPr/>
        </p:nvSpPr>
        <p:spPr>
          <a:xfrm>
            <a:off x="10768920" y="6488668"/>
            <a:ext cx="1322157" cy="369332"/>
          </a:xfrm>
          <a:prstGeom prst="rect">
            <a:avLst/>
          </a:prstGeom>
          <a:noFill/>
        </p:spPr>
        <p:txBody>
          <a:bodyPr wrap="none" rtlCol="0">
            <a:spAutoFit/>
          </a:bodyPr>
          <a:lstStyle/>
          <a:p>
            <a:r>
              <a:rPr lang="en-US" b="1" dirty="0" smtClean="0"/>
              <a:t>Continue…</a:t>
            </a:r>
            <a:endParaRPr lang="en-US" b="1" dirty="0"/>
          </a:p>
        </p:txBody>
      </p:sp>
    </p:spTree>
    <p:extLst>
      <p:ext uri="{BB962C8B-B14F-4D97-AF65-F5344CB8AC3E}">
        <p14:creationId xmlns:p14="http://schemas.microsoft.com/office/powerpoint/2010/main" val="17714504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680197" y="676275"/>
            <a:ext cx="10515600" cy="1162051"/>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457189" lvl="1" indent="0">
              <a:buNone/>
            </a:pPr>
            <a:r>
              <a:rPr lang="en-US" sz="1800" b="1" dirty="0"/>
              <a:t>Dashboard</a:t>
            </a:r>
            <a:r>
              <a:rPr lang="en-US" sz="1800" dirty="0"/>
              <a:t>:- </a:t>
            </a:r>
            <a:r>
              <a:rPr lang="en-US" sz="1600" dirty="0"/>
              <a:t>with using reports you can create dashboard on Power Bi service.</a:t>
            </a:r>
          </a:p>
          <a:p>
            <a:pPr marL="457189" lvl="1" indent="0">
              <a:buNone/>
            </a:pPr>
            <a:r>
              <a:rPr lang="en-US" sz="1600" dirty="0"/>
              <a:t>	The dashboard must fit on a single page.</a:t>
            </a:r>
          </a:p>
          <a:p>
            <a:pPr marL="457189" lvl="1" indent="0">
              <a:buNone/>
            </a:pPr>
            <a:r>
              <a:rPr lang="en-US" sz="1600" dirty="0"/>
              <a:t>	Dashboards are collections of visuals and reports that provide a high-level summary of key metrics and insights.</a:t>
            </a:r>
          </a:p>
        </p:txBody>
      </p:sp>
      <p:sp>
        <p:nvSpPr>
          <p:cNvPr id="4" name="Content Placeholder 2"/>
          <p:cNvSpPr txBox="1">
            <a:spLocks/>
          </p:cNvSpPr>
          <p:nvPr/>
        </p:nvSpPr>
        <p:spPr>
          <a:xfrm>
            <a:off x="680197" y="1914525"/>
            <a:ext cx="10515600" cy="723901"/>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457189" lvl="1" indent="0">
              <a:buNone/>
            </a:pPr>
            <a:r>
              <a:rPr lang="en-US" sz="1800" b="1" dirty="0"/>
              <a:t>Tiles</a:t>
            </a:r>
            <a:r>
              <a:rPr lang="en-US" sz="1800" dirty="0"/>
              <a:t>:- </a:t>
            </a:r>
            <a:r>
              <a:rPr lang="en-US" sz="1600" dirty="0"/>
              <a:t>It’s the rectangular box that contains every individual visual.</a:t>
            </a:r>
          </a:p>
          <a:p>
            <a:pPr marL="457189" lvl="1" indent="0">
              <a:buNone/>
            </a:pPr>
            <a:r>
              <a:rPr lang="en-US" sz="1600" dirty="0"/>
              <a:t>	In single Power Bi report page we have different tiles.</a:t>
            </a:r>
          </a:p>
        </p:txBody>
      </p:sp>
      <p:pic>
        <p:nvPicPr>
          <p:cNvPr id="3" name="Picture 2"/>
          <p:cNvPicPr>
            <a:picLocks noChangeAspect="1"/>
          </p:cNvPicPr>
          <p:nvPr/>
        </p:nvPicPr>
        <p:blipFill>
          <a:blip r:embed="rId2"/>
          <a:stretch>
            <a:fillRect/>
          </a:stretch>
        </p:blipFill>
        <p:spPr>
          <a:xfrm>
            <a:off x="1956548" y="2714625"/>
            <a:ext cx="7244603" cy="3457575"/>
          </a:xfrm>
          <a:prstGeom prst="rect">
            <a:avLst/>
          </a:prstGeom>
        </p:spPr>
      </p:pic>
    </p:spTree>
    <p:extLst>
      <p:ext uri="{BB962C8B-B14F-4D97-AF65-F5344CB8AC3E}">
        <p14:creationId xmlns:p14="http://schemas.microsoft.com/office/powerpoint/2010/main" val="36715559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3371849" y="2705101"/>
            <a:ext cx="4943475" cy="742951"/>
          </a:xfrm>
          <a:prstGeom prst="rect">
            <a:avLst/>
          </a:prstGeom>
        </p:spPr>
        <p:txBody>
          <a:bodyPr vert="horz" lIns="91440" tIns="45720" rIns="91440" bIns="45720" rtlCol="0" anchor="t">
            <a:normAutofit fontScale="92500"/>
          </a:bodyPr>
          <a:lstStyle>
            <a:lvl1pPr marL="0" indent="0" algn="ctr" defTabSz="457200" rtl="0" eaLnBrk="1" latinLnBrk="0" hangingPunct="1">
              <a:spcBef>
                <a:spcPct val="20000"/>
              </a:spcBef>
              <a:spcAft>
                <a:spcPts val="600"/>
              </a:spcAft>
              <a:buClr>
                <a:schemeClr val="accent1"/>
              </a:buClr>
              <a:buSzPct val="11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buClr>
              <a:buSzPct val="11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buClr>
              <a:buSzPct val="11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buClr>
              <a:buSzPct val="11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9pPr>
          </a:lstStyle>
          <a:p>
            <a:r>
              <a:rPr lang="en-US" sz="4000" b="1" dirty="0" smtClean="0">
                <a:effectLst>
                  <a:outerShdw blurRad="38100" dist="38100" dir="2700000" algn="tl">
                    <a:srgbClr val="000000">
                      <a:alpha val="43137"/>
                    </a:srgbClr>
                  </a:outerShdw>
                </a:effectLst>
              </a:rPr>
              <a:t>2) Data Transformation</a:t>
            </a:r>
            <a:endParaRPr lang="en-US" sz="4000" b="1" dirty="0">
              <a:effectLst>
                <a:outerShdw blurRad="38100" dist="38100" dir="2700000" algn="tl">
                  <a:srgbClr val="000000">
                    <a:alpha val="43137"/>
                  </a:srgbClr>
                </a:outerShdw>
              </a:effectLst>
            </a:endParaRPr>
          </a:p>
        </p:txBody>
      </p:sp>
      <p:pic>
        <p:nvPicPr>
          <p:cNvPr id="5" name="Picture Placeholder 4"/>
          <p:cNvPicPr>
            <a:picLocks noChangeAspect="1"/>
          </p:cNvPicPr>
          <p:nvPr/>
        </p:nvPicPr>
        <p:blipFill>
          <a:blip r:embed="rId2" cstate="print">
            <a:extLst>
              <a:ext uri="{28A0092B-C50C-407E-A947-70E740481C1C}">
                <a14:useLocalDpi xmlns:a14="http://schemas.microsoft.com/office/drawing/2010/main" val="0"/>
              </a:ext>
            </a:extLst>
          </a:blip>
          <a:srcRect t="6168" b="6168"/>
          <a:stretch>
            <a:fillRect/>
          </a:stretch>
        </p:blipFill>
        <p:spPr>
          <a:xfrm>
            <a:off x="8058675" y="1598145"/>
            <a:ext cx="1748295" cy="964081"/>
          </a:xfrm>
          <a:prstGeom prst="rect">
            <a:avLst/>
          </a:prstGeom>
        </p:spPr>
      </p:pic>
    </p:spTree>
    <p:extLst>
      <p:ext uri="{BB962C8B-B14F-4D97-AF65-F5344CB8AC3E}">
        <p14:creationId xmlns:p14="http://schemas.microsoft.com/office/powerpoint/2010/main" val="21375666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5" y="38100"/>
            <a:ext cx="10687050" cy="400050"/>
          </a:xfrm>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p>
            <a:r>
              <a:rPr lang="en-US" sz="2000" b="1" dirty="0">
                <a:ln w="0"/>
                <a:solidFill>
                  <a:schemeClr val="tx1"/>
                </a:solidFill>
                <a:effectLst>
                  <a:outerShdw blurRad="38100" dist="38100" dir="2700000" algn="tl">
                    <a:srgbClr val="000000">
                      <a:alpha val="43137"/>
                    </a:srgbClr>
                  </a:outerShdw>
                </a:effectLst>
              </a:rPr>
              <a:t>Data </a:t>
            </a:r>
            <a:r>
              <a:rPr lang="en-US" sz="2000" b="1" dirty="0" smtClean="0">
                <a:ln w="0"/>
                <a:solidFill>
                  <a:schemeClr val="tx1"/>
                </a:solidFill>
                <a:effectLst>
                  <a:outerShdw blurRad="38100" dist="38100" dir="2700000" algn="tl">
                    <a:srgbClr val="000000">
                      <a:alpha val="43137"/>
                    </a:srgbClr>
                  </a:outerShdw>
                </a:effectLst>
              </a:rPr>
              <a:t>Transformation Overview</a:t>
            </a:r>
            <a:endParaRPr lang="en-US" sz="2000" b="1" dirty="0">
              <a:ln w="0"/>
              <a:solidFill>
                <a:schemeClr val="tx1"/>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723900" y="654050"/>
            <a:ext cx="10687050" cy="5480050"/>
          </a:xfr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rmAutofit/>
          </a:bodyPr>
          <a:lstStyle/>
          <a:p>
            <a:r>
              <a:rPr lang="en-US" sz="1800" dirty="0"/>
              <a:t>Date Transformation is a Converting raw formatted data into shaped format or ready to use format.</a:t>
            </a:r>
          </a:p>
          <a:p>
            <a:r>
              <a:rPr lang="en-US" sz="1800" dirty="0"/>
              <a:t>Power BI provide us various component for transforming the data.</a:t>
            </a:r>
          </a:p>
          <a:p>
            <a:r>
              <a:rPr lang="en-US" sz="1800" dirty="0"/>
              <a:t>Below are component available in Power BI.</a:t>
            </a:r>
          </a:p>
          <a:p>
            <a:pPr lvl="1">
              <a:buFont typeface="Wingdings" panose="05000000000000000000" pitchFamily="2" charset="2"/>
              <a:buChar char="q"/>
            </a:pPr>
            <a:r>
              <a:rPr lang="en-US" sz="1800" b="1" u="sng" dirty="0"/>
              <a:t>Power Query:- </a:t>
            </a:r>
          </a:p>
          <a:p>
            <a:pPr lvl="2">
              <a:buFont typeface="Wingdings" panose="05000000000000000000" pitchFamily="2" charset="2"/>
              <a:buChar char="§"/>
            </a:pPr>
            <a:r>
              <a:rPr lang="en-US" sz="1600" dirty="0"/>
              <a:t>To clean data, Uses M functions, Requires more memory for M </a:t>
            </a:r>
            <a:r>
              <a:rPr lang="en-US" sz="1600" dirty="0" smtClean="0"/>
              <a:t>functions.</a:t>
            </a:r>
            <a:endParaRPr lang="en-US" sz="1600" dirty="0"/>
          </a:p>
          <a:p>
            <a:pPr lvl="2">
              <a:buFont typeface="Wingdings" panose="05000000000000000000" pitchFamily="2" charset="2"/>
              <a:buChar char="§"/>
            </a:pPr>
            <a:r>
              <a:rPr lang="en-US" sz="1600" dirty="0"/>
              <a:t>Bring and combine data (append, merge, join etc.) from various </a:t>
            </a:r>
            <a:r>
              <a:rPr lang="en-US" sz="1600" dirty="0" smtClean="0"/>
              <a:t>places.</a:t>
            </a:r>
            <a:endParaRPr lang="en-US" sz="1600" dirty="0"/>
          </a:p>
          <a:p>
            <a:pPr lvl="2">
              <a:buFont typeface="Wingdings" panose="05000000000000000000" pitchFamily="2" charset="2"/>
              <a:buChar char="§"/>
            </a:pPr>
            <a:r>
              <a:rPr lang="en-US" sz="1600" dirty="0"/>
              <a:t>Derive new columns of </a:t>
            </a:r>
            <a:r>
              <a:rPr lang="en-US" sz="1600" dirty="0" smtClean="0"/>
              <a:t>data.</a:t>
            </a:r>
            <a:endParaRPr lang="en-US" sz="1600" dirty="0"/>
          </a:p>
          <a:p>
            <a:pPr lvl="2">
              <a:buFont typeface="Wingdings" panose="05000000000000000000" pitchFamily="2" charset="2"/>
              <a:buChar char="§"/>
            </a:pPr>
            <a:r>
              <a:rPr lang="en-US" sz="1600" dirty="0"/>
              <a:t>Format, remove or reduce </a:t>
            </a:r>
            <a:r>
              <a:rPr lang="en-US" sz="1600" dirty="0" smtClean="0"/>
              <a:t>data.</a:t>
            </a:r>
            <a:endParaRPr lang="en-US" sz="1400" dirty="0"/>
          </a:p>
          <a:p>
            <a:pPr lvl="1">
              <a:buFont typeface="Wingdings" panose="05000000000000000000" pitchFamily="2" charset="2"/>
              <a:buChar char="q"/>
            </a:pPr>
            <a:r>
              <a:rPr lang="en-US" sz="1800" b="1" u="sng" dirty="0"/>
              <a:t>Power Pivot :- </a:t>
            </a:r>
          </a:p>
          <a:p>
            <a:pPr lvl="2">
              <a:buFont typeface="Wingdings" panose="05000000000000000000" pitchFamily="2" charset="2"/>
              <a:buChar char="§"/>
            </a:pPr>
            <a:r>
              <a:rPr lang="en-US" sz="1600" dirty="0"/>
              <a:t>To do data modeling, Uses </a:t>
            </a:r>
            <a:r>
              <a:rPr lang="en-US" sz="1600" b="1" dirty="0"/>
              <a:t>DAX</a:t>
            </a:r>
            <a:r>
              <a:rPr lang="en-US" sz="1600" dirty="0"/>
              <a:t> functions.</a:t>
            </a:r>
          </a:p>
          <a:p>
            <a:pPr lvl="2">
              <a:buFont typeface="Wingdings" panose="05000000000000000000" pitchFamily="2" charset="2"/>
              <a:buChar char="§"/>
            </a:pPr>
            <a:r>
              <a:rPr lang="en-US" sz="1600" dirty="0"/>
              <a:t>set up relationships between tables</a:t>
            </a:r>
          </a:p>
          <a:p>
            <a:pPr lvl="1">
              <a:buFont typeface="Wingdings" panose="05000000000000000000" pitchFamily="2" charset="2"/>
              <a:buChar char="q"/>
            </a:pPr>
            <a:r>
              <a:rPr lang="en-US" sz="1800" b="1" u="sng" dirty="0"/>
              <a:t>Power View :-</a:t>
            </a:r>
          </a:p>
          <a:p>
            <a:pPr lvl="2">
              <a:buFont typeface="Wingdings" panose="05000000000000000000" pitchFamily="2" charset="2"/>
              <a:buChar char="§"/>
            </a:pPr>
            <a:r>
              <a:rPr lang="en-US" sz="1600" dirty="0"/>
              <a:t>Power </a:t>
            </a:r>
            <a:r>
              <a:rPr lang="en-US" sz="1600" dirty="0" smtClean="0"/>
              <a:t>view </a:t>
            </a:r>
            <a:r>
              <a:rPr lang="en-US" sz="1600" dirty="0"/>
              <a:t>is a data visualization technology that lets you create interactive charts, graphs, maps, and other visuals that bring your data to life. </a:t>
            </a:r>
          </a:p>
        </p:txBody>
      </p:sp>
    </p:spTree>
    <p:extLst>
      <p:ext uri="{BB962C8B-B14F-4D97-AF65-F5344CB8AC3E}">
        <p14:creationId xmlns:p14="http://schemas.microsoft.com/office/powerpoint/2010/main" val="40524331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66676"/>
            <a:ext cx="10515600" cy="381000"/>
          </a:xfrm>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p>
            <a:r>
              <a:rPr lang="en-US" sz="2000" b="1" dirty="0">
                <a:ln w="0"/>
                <a:solidFill>
                  <a:schemeClr val="tx1"/>
                </a:solidFill>
                <a:effectLst>
                  <a:outerShdw blurRad="38100" dist="38100" dir="2700000" algn="tl">
                    <a:srgbClr val="000000">
                      <a:alpha val="43137"/>
                    </a:srgbClr>
                  </a:outerShdw>
                </a:effectLst>
              </a:rPr>
              <a:t>Power Query Editor tool</a:t>
            </a:r>
          </a:p>
        </p:txBody>
      </p:sp>
      <p:sp>
        <p:nvSpPr>
          <p:cNvPr id="3" name="Content Placeholder 2"/>
          <p:cNvSpPr>
            <a:spLocks noGrp="1"/>
          </p:cNvSpPr>
          <p:nvPr>
            <p:ph idx="1"/>
          </p:nvPr>
        </p:nvSpPr>
        <p:spPr>
          <a:xfrm>
            <a:off x="704850" y="711200"/>
            <a:ext cx="10772776" cy="5461000"/>
          </a:xfr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rmAutofit/>
          </a:bodyPr>
          <a:lstStyle/>
          <a:p>
            <a:r>
              <a:rPr lang="en-US" sz="1800" dirty="0">
                <a:solidFill>
                  <a:schemeClr val="dk1"/>
                </a:solidFill>
              </a:rPr>
              <a:t>Power Query is a Data Transformation and Data Preparation tool included with Microsoft Excel and Microsoft Power BI. </a:t>
            </a:r>
            <a:endParaRPr lang="en-US" sz="1800" dirty="0" smtClean="0">
              <a:solidFill>
                <a:schemeClr val="dk1"/>
              </a:solidFill>
            </a:endParaRPr>
          </a:p>
          <a:p>
            <a:r>
              <a:rPr lang="en-US" sz="1800" dirty="0" smtClean="0">
                <a:solidFill>
                  <a:schemeClr val="dk1"/>
                </a:solidFill>
              </a:rPr>
              <a:t>Power </a:t>
            </a:r>
            <a:r>
              <a:rPr lang="en-US" sz="1800" dirty="0">
                <a:solidFill>
                  <a:schemeClr val="dk1"/>
                </a:solidFill>
              </a:rPr>
              <a:t>Query </a:t>
            </a:r>
            <a:r>
              <a:rPr lang="en-US" sz="1800" dirty="0" smtClean="0">
                <a:solidFill>
                  <a:schemeClr val="dk1"/>
                </a:solidFill>
              </a:rPr>
              <a:t>tool importing </a:t>
            </a:r>
            <a:r>
              <a:rPr lang="en-US" sz="1800" dirty="0">
                <a:solidFill>
                  <a:schemeClr val="dk1"/>
                </a:solidFill>
              </a:rPr>
              <a:t>data from a </a:t>
            </a:r>
            <a:r>
              <a:rPr lang="en-US" sz="1800" dirty="0" smtClean="0">
                <a:solidFill>
                  <a:schemeClr val="dk1"/>
                </a:solidFill>
              </a:rPr>
              <a:t>various data sources like </a:t>
            </a:r>
            <a:r>
              <a:rPr lang="en-US" sz="1800" dirty="0" smtClean="0"/>
              <a:t>as </a:t>
            </a:r>
            <a:r>
              <a:rPr lang="en-US" sz="1800" dirty="0" smtClean="0">
                <a:solidFill>
                  <a:schemeClr val="dk1"/>
                </a:solidFill>
              </a:rPr>
              <a:t>Excel </a:t>
            </a:r>
            <a:r>
              <a:rPr lang="en-US" sz="1800" dirty="0">
                <a:solidFill>
                  <a:schemeClr val="dk1"/>
                </a:solidFill>
              </a:rPr>
              <a:t>tables, CSV files, Database </a:t>
            </a:r>
            <a:r>
              <a:rPr lang="en-US" sz="1800" dirty="0" smtClean="0">
                <a:solidFill>
                  <a:schemeClr val="dk1"/>
                </a:solidFill>
              </a:rPr>
              <a:t>tables(SQL, Oracl</a:t>
            </a:r>
            <a:r>
              <a:rPr lang="en-US" sz="1800" dirty="0" smtClean="0"/>
              <a:t>e , MS Access,</a:t>
            </a:r>
            <a:r>
              <a:rPr lang="en-US" sz="1800" dirty="0" smtClean="0">
                <a:solidFill>
                  <a:schemeClr val="dk1"/>
                </a:solidFill>
              </a:rPr>
              <a:t> </a:t>
            </a:r>
            <a:r>
              <a:rPr lang="en-US" sz="1800" dirty="0" smtClean="0"/>
              <a:t>MySQL, Cloud databases), </a:t>
            </a:r>
            <a:r>
              <a:rPr lang="en-US" sz="1800" dirty="0" smtClean="0">
                <a:solidFill>
                  <a:schemeClr val="dk1"/>
                </a:solidFill>
              </a:rPr>
              <a:t>Webpages</a:t>
            </a:r>
            <a:r>
              <a:rPr lang="en-US" sz="1800" dirty="0">
                <a:solidFill>
                  <a:schemeClr val="dk1"/>
                </a:solidFill>
              </a:rPr>
              <a:t>, and so on, and allows you to </a:t>
            </a:r>
            <a:r>
              <a:rPr lang="en-US" sz="1800" dirty="0" smtClean="0">
                <a:solidFill>
                  <a:schemeClr val="dk1"/>
                </a:solidFill>
              </a:rPr>
              <a:t>transform your </a:t>
            </a:r>
            <a:r>
              <a:rPr lang="en-US" sz="1800" dirty="0">
                <a:solidFill>
                  <a:schemeClr val="dk1"/>
                </a:solidFill>
              </a:rPr>
              <a:t>data into the proper shape and condition for better analysis</a:t>
            </a:r>
            <a:r>
              <a:rPr lang="en-US" sz="1800" dirty="0" smtClean="0">
                <a:solidFill>
                  <a:schemeClr val="dk1"/>
                </a:solidFill>
              </a:rPr>
              <a:t>.</a:t>
            </a:r>
          </a:p>
          <a:p>
            <a:r>
              <a:rPr lang="en-US" sz="1800" dirty="0" smtClean="0"/>
              <a:t>Whenever we have added transformation on data steps insert and M code is changed.</a:t>
            </a:r>
            <a:endParaRPr lang="en-US" sz="1800" dirty="0" smtClean="0">
              <a:solidFill>
                <a:schemeClr val="dk1"/>
              </a:solidFill>
            </a:endParaRPr>
          </a:p>
          <a:p>
            <a:r>
              <a:rPr lang="en-US" sz="1800" dirty="0" smtClean="0"/>
              <a:t>With use of this transformed data we can create the Power BI report.</a:t>
            </a:r>
          </a:p>
          <a:p>
            <a:r>
              <a:rPr lang="en-US" sz="1800" dirty="0" smtClean="0">
                <a:solidFill>
                  <a:schemeClr val="dk1"/>
                </a:solidFill>
              </a:rPr>
              <a:t>Please find the below sample examples of data transformation in Power query editor tool.</a:t>
            </a:r>
          </a:p>
          <a:p>
            <a:pPr marL="1314427" lvl="2" indent="-400050">
              <a:buFont typeface="+mj-lt"/>
              <a:buAutoNum type="romanUcPeriod"/>
            </a:pPr>
            <a:r>
              <a:rPr lang="en-US" sz="1600" dirty="0" smtClean="0">
                <a:solidFill>
                  <a:schemeClr val="dk1"/>
                </a:solidFill>
              </a:rPr>
              <a:t>Change data type. First row as header</a:t>
            </a:r>
          </a:p>
          <a:p>
            <a:pPr marL="1314427" lvl="2" indent="-400050">
              <a:buFont typeface="+mj-lt"/>
              <a:buAutoNum type="romanUcPeriod"/>
            </a:pPr>
            <a:r>
              <a:rPr lang="en-US" sz="1600" dirty="0" smtClean="0"/>
              <a:t>Choose column, Remove column, Keep rows, Remove rows, </a:t>
            </a:r>
            <a:r>
              <a:rPr lang="en-US" sz="1600" dirty="0"/>
              <a:t>Change column Name</a:t>
            </a:r>
            <a:r>
              <a:rPr lang="en-US" sz="1600" dirty="0" smtClean="0"/>
              <a:t>.</a:t>
            </a:r>
          </a:p>
          <a:p>
            <a:pPr marL="1314427" lvl="2" indent="-400050">
              <a:buFont typeface="+mj-lt"/>
              <a:buAutoNum type="romanUcPeriod"/>
            </a:pPr>
            <a:r>
              <a:rPr lang="en-US" sz="1600" dirty="0" smtClean="0"/>
              <a:t>Merge and Append queries.</a:t>
            </a:r>
          </a:p>
          <a:p>
            <a:pPr marL="1314427" lvl="2" indent="-400050">
              <a:buFont typeface="+mj-lt"/>
              <a:buAutoNum type="romanUcPeriod"/>
            </a:pPr>
            <a:r>
              <a:rPr lang="en-US" sz="1600" dirty="0" smtClean="0"/>
              <a:t>Split column, Replace value.</a:t>
            </a:r>
          </a:p>
          <a:p>
            <a:pPr marL="914377" lvl="2" indent="0">
              <a:buNone/>
            </a:pPr>
            <a:endParaRPr lang="en-US" sz="1600" dirty="0"/>
          </a:p>
          <a:p>
            <a:pPr marL="914377" lvl="2" indent="0">
              <a:buNone/>
            </a:pPr>
            <a:r>
              <a:rPr lang="en-US" sz="2000" b="1" i="1" u="sng" dirty="0" smtClean="0">
                <a:effectLst>
                  <a:outerShdw blurRad="38100" dist="38100" dir="2700000" algn="tl">
                    <a:srgbClr val="000000">
                      <a:alpha val="43137"/>
                    </a:srgbClr>
                  </a:outerShdw>
                </a:effectLst>
              </a:rPr>
              <a:t>Examples :- </a:t>
            </a:r>
            <a:r>
              <a:rPr lang="en-US" sz="2000" b="1" i="1" dirty="0" smtClean="0">
                <a:effectLst>
                  <a:outerShdw blurRad="38100" dist="38100" dir="2700000" algn="tl">
                    <a:srgbClr val="000000">
                      <a:alpha val="43137"/>
                    </a:srgbClr>
                  </a:outerShdw>
                </a:effectLst>
              </a:rPr>
              <a:t>Please find the sample examples</a:t>
            </a:r>
            <a:endParaRPr lang="en-US" sz="1600" b="1" dirty="0" smtClean="0"/>
          </a:p>
        </p:txBody>
      </p:sp>
    </p:spTree>
    <p:extLst>
      <p:ext uri="{BB962C8B-B14F-4D97-AF65-F5344CB8AC3E}">
        <p14:creationId xmlns:p14="http://schemas.microsoft.com/office/powerpoint/2010/main" val="35672464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602317" y="553611"/>
            <a:ext cx="10922935" cy="1326685"/>
          </a:xfrm>
          <a:prstGeom prst="rect">
            <a:avLst/>
          </a:prstGeom>
        </p:spPr>
        <p:style>
          <a:lnRef idx="2">
            <a:schemeClr val="accent1"/>
          </a:lnRef>
          <a:fillRef idx="1">
            <a:schemeClr val="lt1"/>
          </a:fillRef>
          <a:effectRef idx="0">
            <a:schemeClr val="accent1"/>
          </a:effectRef>
          <a:fontRef idx="minor">
            <a:schemeClr val="dk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End user / Client is not interested in your excel or CSV report, They required high level information for checking the details in your data.</a:t>
            </a:r>
          </a:p>
          <a:p>
            <a:r>
              <a:rPr lang="en-US" sz="2000" dirty="0"/>
              <a:t>A report is the basic management tool for making decisions and to help solve problems.</a:t>
            </a:r>
          </a:p>
          <a:p>
            <a:endParaRPr lang="en-US" sz="2000" dirty="0"/>
          </a:p>
          <a:p>
            <a:pPr marL="0" indent="0">
              <a:buNone/>
            </a:pPr>
            <a:endParaRPr lang="en-US" sz="2000" dirty="0"/>
          </a:p>
        </p:txBody>
      </p:sp>
      <p:sp>
        <p:nvSpPr>
          <p:cNvPr id="6" name="Title 1"/>
          <p:cNvSpPr txBox="1">
            <a:spLocks/>
          </p:cNvSpPr>
          <p:nvPr/>
        </p:nvSpPr>
        <p:spPr>
          <a:xfrm>
            <a:off x="530515" y="42292"/>
            <a:ext cx="11099510" cy="350576"/>
          </a:xfrm>
          <a:prstGeom prst="rect">
            <a:avLst/>
          </a:prstGeom>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fontScale="82500" lnSpcReduction="20000"/>
          </a:bodyPr>
          <a:lstStyle>
            <a:lvl1pPr defTabSz="457189">
              <a:spcBef>
                <a:spcPct val="0"/>
              </a:spcBef>
              <a:buNone/>
              <a:defRPr sz="2400" cap="none">
                <a:ln w="0"/>
                <a:effectLst>
                  <a:outerShdw blurRad="38100" dist="19050" dir="2700000" algn="tl" rotWithShape="0">
                    <a:schemeClr val="dk1">
                      <a:alpha val="40000"/>
                    </a:schemeClr>
                  </a:outerShdw>
                </a:effectLs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en-US" b="1" dirty="0"/>
              <a:t>Why reporting / visualization technology required ?</a:t>
            </a:r>
          </a:p>
        </p:txBody>
      </p:sp>
      <p:pic>
        <p:nvPicPr>
          <p:cNvPr id="2" name="Picture 1"/>
          <p:cNvPicPr>
            <a:picLocks noChangeAspect="1"/>
          </p:cNvPicPr>
          <p:nvPr/>
        </p:nvPicPr>
        <p:blipFill>
          <a:blip r:embed="rId2"/>
          <a:stretch>
            <a:fillRect/>
          </a:stretch>
        </p:blipFill>
        <p:spPr>
          <a:xfrm>
            <a:off x="798138" y="2637099"/>
            <a:ext cx="5566359" cy="33484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3"/>
          <a:stretch>
            <a:fillRect/>
          </a:stretch>
        </p:blipFill>
        <p:spPr>
          <a:xfrm>
            <a:off x="6916511" y="2606434"/>
            <a:ext cx="4347883" cy="33791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p:cNvSpPr txBox="1"/>
          <p:nvPr/>
        </p:nvSpPr>
        <p:spPr>
          <a:xfrm>
            <a:off x="1038227" y="2041040"/>
            <a:ext cx="1632242"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ln w="0"/>
                <a:solidFill>
                  <a:schemeClr val="tx1"/>
                </a:solidFill>
                <a:effectLst>
                  <a:outerShdw blurRad="38100" dist="19050" dir="2700000" algn="tl" rotWithShape="0">
                    <a:schemeClr val="dk1">
                      <a:alpha val="40000"/>
                    </a:schemeClr>
                  </a:outerShdw>
                </a:effectLst>
              </a:rPr>
              <a:t>Excel file report</a:t>
            </a:r>
          </a:p>
        </p:txBody>
      </p:sp>
      <p:sp>
        <p:nvSpPr>
          <p:cNvPr id="8" name="TextBox 7"/>
          <p:cNvSpPr txBox="1"/>
          <p:nvPr/>
        </p:nvSpPr>
        <p:spPr>
          <a:xfrm>
            <a:off x="8260418" y="2034479"/>
            <a:ext cx="1642437"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smtClean="0">
                <a:ln w="0"/>
                <a:solidFill>
                  <a:schemeClr val="tx1"/>
                </a:solidFill>
                <a:effectLst>
                  <a:outerShdw blurRad="38100" dist="19050" dir="2700000" algn="tl" rotWithShape="0">
                    <a:schemeClr val="dk1">
                      <a:alpha val="40000"/>
                    </a:schemeClr>
                  </a:outerShdw>
                </a:effectLst>
              </a:rPr>
              <a:t>Power BI report</a:t>
            </a:r>
            <a:endParaRPr lang="en-US" dirty="0">
              <a:ln w="0"/>
              <a:solidFill>
                <a:schemeClr val="tx1"/>
              </a:solidFill>
              <a:effectLst>
                <a:outerShdw blurRad="38100" dist="19050" dir="2700000" algn="tl" rotWithShape="0">
                  <a:schemeClr val="dk1">
                    <a:alpha val="40000"/>
                  </a:schemeClr>
                </a:outerShdw>
              </a:effectLst>
            </a:endParaRPr>
          </a:p>
        </p:txBody>
      </p:sp>
      <p:cxnSp>
        <p:nvCxnSpPr>
          <p:cNvPr id="14" name="Straight Connector 13"/>
          <p:cNvCxnSpPr/>
          <p:nvPr/>
        </p:nvCxnSpPr>
        <p:spPr>
          <a:xfrm flipH="1">
            <a:off x="6627056" y="1839051"/>
            <a:ext cx="8965" cy="457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77281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9229"/>
            <a:ext cx="10515600" cy="381000"/>
          </a:xfrm>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p>
            <a:pPr algn="ctr"/>
            <a:r>
              <a:rPr lang="en-US" sz="2000" b="1" dirty="0" smtClean="0">
                <a:ln w="0"/>
                <a:solidFill>
                  <a:schemeClr val="tx1"/>
                </a:solidFill>
                <a:effectLst>
                  <a:outerShdw blurRad="38100" dist="38100" dir="2700000" algn="tl">
                    <a:srgbClr val="000000">
                      <a:alpha val="43137"/>
                    </a:srgbClr>
                  </a:outerShdw>
                </a:effectLst>
              </a:rPr>
              <a:t>Examples</a:t>
            </a:r>
            <a:endParaRPr lang="en-US" sz="2000" b="1" dirty="0">
              <a:ln w="0"/>
              <a:solidFill>
                <a:schemeClr val="tx1"/>
              </a:solidFill>
              <a:effectLst>
                <a:outerShdw blurRad="38100" dist="38100" dir="2700000" algn="tl">
                  <a:srgbClr val="000000">
                    <a:alpha val="43137"/>
                  </a:srgbClr>
                </a:outerShdw>
              </a:effectLst>
            </a:endParaRPr>
          </a:p>
        </p:txBody>
      </p:sp>
      <p:pic>
        <p:nvPicPr>
          <p:cNvPr id="6" name="Picture 5"/>
          <p:cNvPicPr>
            <a:picLocks noChangeAspect="1"/>
          </p:cNvPicPr>
          <p:nvPr/>
        </p:nvPicPr>
        <p:blipFill>
          <a:blip r:embed="rId2"/>
          <a:stretch>
            <a:fillRect/>
          </a:stretch>
        </p:blipFill>
        <p:spPr>
          <a:xfrm>
            <a:off x="995244" y="983216"/>
            <a:ext cx="4567238" cy="509860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7" name="TextBox 6"/>
          <p:cNvSpPr txBox="1"/>
          <p:nvPr/>
        </p:nvSpPr>
        <p:spPr>
          <a:xfrm>
            <a:off x="2052519" y="509110"/>
            <a:ext cx="2031325"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b="1" dirty="0" smtClean="0"/>
              <a:t>Data Type Change</a:t>
            </a:r>
            <a:endParaRPr lang="en-US" dirty="0"/>
          </a:p>
        </p:txBody>
      </p:sp>
      <p:cxnSp>
        <p:nvCxnSpPr>
          <p:cNvPr id="9" name="Straight Connector 8"/>
          <p:cNvCxnSpPr/>
          <p:nvPr/>
        </p:nvCxnSpPr>
        <p:spPr>
          <a:xfrm>
            <a:off x="6096000" y="530780"/>
            <a:ext cx="0" cy="562237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6610468" y="1593527"/>
            <a:ext cx="4038720" cy="292387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342900" indent="-342900">
              <a:buFont typeface="Wingdings" panose="05000000000000000000" pitchFamily="2" charset="2"/>
              <a:buChar char="v"/>
            </a:pPr>
            <a:r>
              <a:rPr lang="en-US" sz="2300" b="1" dirty="0" smtClean="0"/>
              <a:t>Choose column</a:t>
            </a:r>
          </a:p>
          <a:p>
            <a:pPr marL="342900" indent="-342900">
              <a:buFont typeface="Wingdings" panose="05000000000000000000" pitchFamily="2" charset="2"/>
              <a:buChar char="v"/>
            </a:pPr>
            <a:r>
              <a:rPr lang="en-US" sz="2300" b="1" dirty="0" smtClean="0"/>
              <a:t>Remove column</a:t>
            </a:r>
          </a:p>
          <a:p>
            <a:pPr marL="342900" indent="-342900">
              <a:buFont typeface="Wingdings" panose="05000000000000000000" pitchFamily="2" charset="2"/>
              <a:buChar char="v"/>
            </a:pPr>
            <a:r>
              <a:rPr lang="en-US" sz="2300" b="1" dirty="0" smtClean="0"/>
              <a:t>Keep rows</a:t>
            </a:r>
          </a:p>
          <a:p>
            <a:pPr marL="342900" indent="-342900">
              <a:buFont typeface="Wingdings" panose="05000000000000000000" pitchFamily="2" charset="2"/>
              <a:buChar char="v"/>
            </a:pPr>
            <a:r>
              <a:rPr lang="en-US" sz="2300" b="1" dirty="0" smtClean="0"/>
              <a:t>Remove rows</a:t>
            </a:r>
          </a:p>
          <a:p>
            <a:pPr marL="342900" indent="-342900">
              <a:buFont typeface="Wingdings" panose="05000000000000000000" pitchFamily="2" charset="2"/>
              <a:buChar char="v"/>
            </a:pPr>
            <a:r>
              <a:rPr lang="en-US" sz="2300" b="1" dirty="0" smtClean="0"/>
              <a:t>Change column Name</a:t>
            </a:r>
          </a:p>
          <a:p>
            <a:pPr marL="342900" indent="-342900">
              <a:buFont typeface="Wingdings" panose="05000000000000000000" pitchFamily="2" charset="2"/>
              <a:buChar char="v"/>
            </a:pPr>
            <a:r>
              <a:rPr lang="en-US" sz="2300" b="1" dirty="0" smtClean="0"/>
              <a:t>First Row as header</a:t>
            </a:r>
          </a:p>
          <a:p>
            <a:pPr marL="342900" indent="-342900">
              <a:buFont typeface="Wingdings" panose="05000000000000000000" pitchFamily="2" charset="2"/>
              <a:buChar char="v"/>
            </a:pPr>
            <a:r>
              <a:rPr lang="en-US" sz="2300" b="1" dirty="0" smtClean="0"/>
              <a:t>Split Column</a:t>
            </a:r>
          </a:p>
          <a:p>
            <a:pPr marL="342900" indent="-342900">
              <a:buFont typeface="Wingdings" panose="05000000000000000000" pitchFamily="2" charset="2"/>
              <a:buChar char="v"/>
            </a:pPr>
            <a:r>
              <a:rPr lang="en-US" sz="2300" b="1" dirty="0" smtClean="0"/>
              <a:t>Replace value</a:t>
            </a:r>
            <a:endParaRPr lang="en-US" sz="2300" b="1" dirty="0"/>
          </a:p>
        </p:txBody>
      </p:sp>
      <p:sp>
        <p:nvSpPr>
          <p:cNvPr id="12" name="TextBox 11"/>
          <p:cNvSpPr txBox="1"/>
          <p:nvPr/>
        </p:nvSpPr>
        <p:spPr>
          <a:xfrm>
            <a:off x="7089181" y="509110"/>
            <a:ext cx="3081293"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b="1" dirty="0" smtClean="0"/>
              <a:t>Explain this in same example</a:t>
            </a:r>
            <a:endParaRPr lang="en-US" dirty="0"/>
          </a:p>
        </p:txBody>
      </p:sp>
      <p:sp>
        <p:nvSpPr>
          <p:cNvPr id="14" name="TextBox 13"/>
          <p:cNvSpPr txBox="1"/>
          <p:nvPr/>
        </p:nvSpPr>
        <p:spPr>
          <a:xfrm>
            <a:off x="10649188" y="6488668"/>
            <a:ext cx="1322157" cy="369332"/>
          </a:xfrm>
          <a:prstGeom prst="rect">
            <a:avLst/>
          </a:prstGeom>
          <a:noFill/>
        </p:spPr>
        <p:txBody>
          <a:bodyPr wrap="none" rtlCol="0">
            <a:spAutoFit/>
          </a:bodyPr>
          <a:lstStyle/>
          <a:p>
            <a:r>
              <a:rPr lang="en-US" b="1" dirty="0" smtClean="0"/>
              <a:t>Continue</a:t>
            </a:r>
            <a:r>
              <a:rPr lang="en-US" dirty="0" smtClean="0"/>
              <a:t>…</a:t>
            </a:r>
            <a:endParaRPr lang="en-US" dirty="0"/>
          </a:p>
        </p:txBody>
      </p:sp>
    </p:spTree>
    <p:extLst>
      <p:ext uri="{BB962C8B-B14F-4D97-AF65-F5344CB8AC3E}">
        <p14:creationId xmlns:p14="http://schemas.microsoft.com/office/powerpoint/2010/main" val="9168857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2925" y="16430"/>
            <a:ext cx="10515600" cy="381000"/>
          </a:xfrm>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p>
            <a:pPr algn="ctr"/>
            <a:r>
              <a:rPr lang="en-US" sz="2000" b="1" dirty="0" smtClean="0">
                <a:ln w="0"/>
                <a:solidFill>
                  <a:schemeClr val="tx1"/>
                </a:solidFill>
                <a:effectLst>
                  <a:outerShdw blurRad="38100" dist="38100" dir="2700000" algn="tl">
                    <a:srgbClr val="000000">
                      <a:alpha val="43137"/>
                    </a:srgbClr>
                  </a:outerShdw>
                </a:effectLst>
              </a:rPr>
              <a:t>Examples</a:t>
            </a:r>
            <a:endParaRPr lang="en-US" sz="2000" b="1" dirty="0">
              <a:ln w="0"/>
              <a:solidFill>
                <a:schemeClr val="tx1"/>
              </a:solidFill>
              <a:effectLst>
                <a:outerShdw blurRad="38100" dist="38100" dir="2700000" algn="tl">
                  <a:srgbClr val="000000">
                    <a:alpha val="43137"/>
                  </a:srgbClr>
                </a:outerShdw>
              </a:effectLst>
            </a:endParaRPr>
          </a:p>
        </p:txBody>
      </p:sp>
      <p:sp>
        <p:nvSpPr>
          <p:cNvPr id="7" name="TextBox 6"/>
          <p:cNvSpPr txBox="1"/>
          <p:nvPr/>
        </p:nvSpPr>
        <p:spPr>
          <a:xfrm>
            <a:off x="4976621" y="398798"/>
            <a:ext cx="1648208"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b="1" dirty="0" smtClean="0"/>
              <a:t>Merge Queries</a:t>
            </a:r>
            <a:endParaRPr lang="en-US" dirty="0"/>
          </a:p>
        </p:txBody>
      </p:sp>
      <p:pic>
        <p:nvPicPr>
          <p:cNvPr id="3" name="Picture 2"/>
          <p:cNvPicPr>
            <a:picLocks noChangeAspect="1"/>
          </p:cNvPicPr>
          <p:nvPr/>
        </p:nvPicPr>
        <p:blipFill>
          <a:blip r:embed="rId2"/>
          <a:stretch>
            <a:fillRect/>
          </a:stretch>
        </p:blipFill>
        <p:spPr>
          <a:xfrm>
            <a:off x="805715" y="3417034"/>
            <a:ext cx="10415588" cy="26368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Content Placeholder 2"/>
          <p:cNvSpPr>
            <a:spLocks noGrp="1"/>
          </p:cNvSpPr>
          <p:nvPr>
            <p:ph idx="1"/>
          </p:nvPr>
        </p:nvSpPr>
        <p:spPr>
          <a:xfrm>
            <a:off x="805715" y="799325"/>
            <a:ext cx="10610851" cy="2492336"/>
          </a:xfr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rmAutofit/>
          </a:bodyPr>
          <a:lstStyle/>
          <a:p>
            <a:r>
              <a:rPr lang="en-US" sz="1800" dirty="0"/>
              <a:t>A merge queries operation joins two existing tables together based on matching values from one or multiple columns</a:t>
            </a:r>
            <a:r>
              <a:rPr lang="en-US" sz="1800" dirty="0" smtClean="0"/>
              <a:t>.</a:t>
            </a:r>
          </a:p>
          <a:p>
            <a:r>
              <a:rPr lang="en-US" sz="1800" dirty="0" smtClean="0"/>
              <a:t>This is same like SQL server joins .</a:t>
            </a:r>
          </a:p>
          <a:p>
            <a:pPr lvl="1">
              <a:buFont typeface="Wingdings" panose="05000000000000000000" pitchFamily="2" charset="2"/>
              <a:buChar char="q"/>
            </a:pPr>
            <a:r>
              <a:rPr lang="en-US" sz="1800" b="1" u="sng" dirty="0" smtClean="0"/>
              <a:t>Types of Merge queries:-</a:t>
            </a:r>
          </a:p>
          <a:p>
            <a:pPr>
              <a:buFont typeface="Wingdings" panose="05000000000000000000" pitchFamily="2" charset="2"/>
              <a:buChar char="q"/>
            </a:pPr>
            <a:endParaRPr lang="en-US" sz="1800" b="1" u="sng" dirty="0" smtClean="0"/>
          </a:p>
          <a:p>
            <a:pPr marL="0" indent="0">
              <a:buNone/>
            </a:pPr>
            <a:r>
              <a:rPr lang="en-US" sz="1800" dirty="0"/>
              <a:t>	</a:t>
            </a:r>
          </a:p>
        </p:txBody>
      </p:sp>
      <p:pic>
        <p:nvPicPr>
          <p:cNvPr id="15" name="Picture 14"/>
          <p:cNvPicPr>
            <a:picLocks noChangeAspect="1"/>
          </p:cNvPicPr>
          <p:nvPr/>
        </p:nvPicPr>
        <p:blipFill>
          <a:blip r:embed="rId3"/>
          <a:stretch>
            <a:fillRect/>
          </a:stretch>
        </p:blipFill>
        <p:spPr>
          <a:xfrm>
            <a:off x="1035168" y="2281237"/>
            <a:ext cx="9956682" cy="9096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TextBox 15"/>
          <p:cNvSpPr txBox="1"/>
          <p:nvPr/>
        </p:nvSpPr>
        <p:spPr>
          <a:xfrm>
            <a:off x="10664999" y="6488668"/>
            <a:ext cx="1322157" cy="369332"/>
          </a:xfrm>
          <a:prstGeom prst="rect">
            <a:avLst/>
          </a:prstGeom>
          <a:noFill/>
        </p:spPr>
        <p:txBody>
          <a:bodyPr wrap="none" rtlCol="0">
            <a:spAutoFit/>
          </a:bodyPr>
          <a:lstStyle/>
          <a:p>
            <a:r>
              <a:rPr lang="en-US" b="1" dirty="0" smtClean="0"/>
              <a:t>Continue</a:t>
            </a:r>
            <a:r>
              <a:rPr lang="en-US" dirty="0" smtClean="0"/>
              <a:t>…</a:t>
            </a:r>
            <a:endParaRPr lang="en-US" dirty="0"/>
          </a:p>
        </p:txBody>
      </p:sp>
    </p:spTree>
    <p:extLst>
      <p:ext uri="{BB962C8B-B14F-4D97-AF65-F5344CB8AC3E}">
        <p14:creationId xmlns:p14="http://schemas.microsoft.com/office/powerpoint/2010/main" val="36065338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2925" y="0"/>
            <a:ext cx="10515600" cy="381000"/>
          </a:xfrm>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p>
            <a:pPr algn="ctr"/>
            <a:r>
              <a:rPr lang="en-US" sz="2000" b="1" dirty="0" smtClean="0">
                <a:ln w="0"/>
                <a:solidFill>
                  <a:schemeClr val="tx1"/>
                </a:solidFill>
                <a:effectLst>
                  <a:outerShdw blurRad="38100" dist="38100" dir="2700000" algn="tl">
                    <a:srgbClr val="000000">
                      <a:alpha val="43137"/>
                    </a:srgbClr>
                  </a:outerShdw>
                </a:effectLst>
              </a:rPr>
              <a:t>Examples</a:t>
            </a:r>
            <a:endParaRPr lang="en-US" sz="2000" b="1" dirty="0">
              <a:ln w="0"/>
              <a:solidFill>
                <a:schemeClr val="tx1"/>
              </a:solidFill>
              <a:effectLst>
                <a:outerShdw blurRad="38100" dist="38100" dir="2700000" algn="tl">
                  <a:srgbClr val="000000">
                    <a:alpha val="43137"/>
                  </a:srgbClr>
                </a:outerShdw>
              </a:effectLst>
            </a:endParaRPr>
          </a:p>
        </p:txBody>
      </p:sp>
      <p:sp>
        <p:nvSpPr>
          <p:cNvPr id="12" name="TextBox 11"/>
          <p:cNvSpPr txBox="1"/>
          <p:nvPr/>
        </p:nvSpPr>
        <p:spPr>
          <a:xfrm>
            <a:off x="5016425" y="443835"/>
            <a:ext cx="1787669"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b="1" dirty="0" smtClean="0"/>
              <a:t>Append Queries</a:t>
            </a:r>
            <a:endParaRPr lang="en-US" dirty="0"/>
          </a:p>
        </p:txBody>
      </p:sp>
      <p:pic>
        <p:nvPicPr>
          <p:cNvPr id="10" name="Picture 9"/>
          <p:cNvPicPr>
            <a:picLocks noChangeAspect="1"/>
          </p:cNvPicPr>
          <p:nvPr/>
        </p:nvPicPr>
        <p:blipFill>
          <a:blip r:embed="rId2"/>
          <a:stretch>
            <a:fillRect/>
          </a:stretch>
        </p:blipFill>
        <p:spPr>
          <a:xfrm>
            <a:off x="879197" y="2398485"/>
            <a:ext cx="10446862" cy="35301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Content Placeholder 2"/>
          <p:cNvSpPr>
            <a:spLocks noGrp="1"/>
          </p:cNvSpPr>
          <p:nvPr>
            <p:ph idx="1"/>
          </p:nvPr>
        </p:nvSpPr>
        <p:spPr>
          <a:xfrm>
            <a:off x="800100" y="876002"/>
            <a:ext cx="10605057" cy="1459648"/>
          </a:xfr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rmAutofit/>
          </a:bodyPr>
          <a:lstStyle/>
          <a:p>
            <a:r>
              <a:rPr lang="en-US" sz="1800" dirty="0" smtClean="0"/>
              <a:t>Append queries </a:t>
            </a:r>
            <a:r>
              <a:rPr lang="en-US" sz="1800" dirty="0"/>
              <a:t>in Power BI can be a useful way to combine data from multiple </a:t>
            </a:r>
            <a:r>
              <a:rPr lang="en-US" sz="1800" dirty="0" smtClean="0"/>
              <a:t>sources</a:t>
            </a:r>
            <a:r>
              <a:rPr lang="en-US" sz="1800" dirty="0"/>
              <a:t> </a:t>
            </a:r>
            <a:r>
              <a:rPr lang="en-US" sz="1800" dirty="0" smtClean="0"/>
              <a:t>and create single table.</a:t>
            </a:r>
          </a:p>
          <a:p>
            <a:r>
              <a:rPr lang="en-US" sz="1800" dirty="0"/>
              <a:t>T</a:t>
            </a:r>
            <a:r>
              <a:rPr lang="en-US" sz="1800" dirty="0" smtClean="0"/>
              <a:t>he </a:t>
            </a:r>
            <a:r>
              <a:rPr lang="en-US" sz="1800" dirty="0"/>
              <a:t>columns in both queries must match in terms of data type and order.</a:t>
            </a:r>
            <a:endParaRPr lang="en-US" sz="1800" dirty="0" smtClean="0"/>
          </a:p>
          <a:p>
            <a:r>
              <a:rPr lang="en-US" sz="1800" dirty="0" smtClean="0"/>
              <a:t>It is same like UNION in SQL server.</a:t>
            </a:r>
          </a:p>
        </p:txBody>
      </p:sp>
      <p:sp>
        <p:nvSpPr>
          <p:cNvPr id="13" name="TextBox 12"/>
          <p:cNvSpPr txBox="1"/>
          <p:nvPr/>
        </p:nvSpPr>
        <p:spPr>
          <a:xfrm>
            <a:off x="10744078" y="6488668"/>
            <a:ext cx="1322157" cy="369332"/>
          </a:xfrm>
          <a:prstGeom prst="rect">
            <a:avLst/>
          </a:prstGeom>
          <a:noFill/>
        </p:spPr>
        <p:txBody>
          <a:bodyPr wrap="none" rtlCol="0">
            <a:spAutoFit/>
          </a:bodyPr>
          <a:lstStyle/>
          <a:p>
            <a:r>
              <a:rPr lang="en-US" b="1" dirty="0" smtClean="0"/>
              <a:t>Continue</a:t>
            </a:r>
            <a:r>
              <a:rPr lang="en-US" dirty="0" smtClean="0"/>
              <a:t>…</a:t>
            </a:r>
            <a:endParaRPr lang="en-US" dirty="0"/>
          </a:p>
        </p:txBody>
      </p:sp>
    </p:spTree>
    <p:extLst>
      <p:ext uri="{BB962C8B-B14F-4D97-AF65-F5344CB8AC3E}">
        <p14:creationId xmlns:p14="http://schemas.microsoft.com/office/powerpoint/2010/main" val="28498134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2925" y="0"/>
            <a:ext cx="10515600" cy="381000"/>
          </a:xfrm>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p>
            <a:pPr algn="ctr"/>
            <a:r>
              <a:rPr lang="en-US" sz="2000" b="1" dirty="0" smtClean="0">
                <a:ln w="0"/>
                <a:solidFill>
                  <a:schemeClr val="tx1"/>
                </a:solidFill>
                <a:effectLst>
                  <a:outerShdw blurRad="38100" dist="38100" dir="2700000" algn="tl">
                    <a:srgbClr val="000000">
                      <a:alpha val="43137"/>
                    </a:srgbClr>
                  </a:outerShdw>
                </a:effectLst>
              </a:rPr>
              <a:t>Examples</a:t>
            </a:r>
            <a:endParaRPr lang="en-US" sz="2000" b="1" dirty="0">
              <a:ln w="0"/>
              <a:solidFill>
                <a:schemeClr val="tx1"/>
              </a:solidFill>
              <a:effectLst>
                <a:outerShdw blurRad="38100" dist="38100" dir="2700000" algn="tl">
                  <a:srgbClr val="000000">
                    <a:alpha val="43137"/>
                  </a:srgbClr>
                </a:outerShdw>
              </a:effectLst>
            </a:endParaRPr>
          </a:p>
        </p:txBody>
      </p:sp>
      <p:sp>
        <p:nvSpPr>
          <p:cNvPr id="12" name="TextBox 11"/>
          <p:cNvSpPr txBox="1"/>
          <p:nvPr/>
        </p:nvSpPr>
        <p:spPr>
          <a:xfrm>
            <a:off x="4673525" y="443835"/>
            <a:ext cx="2384627"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b="1" dirty="0" smtClean="0"/>
              <a:t>Column from example</a:t>
            </a:r>
            <a:endParaRPr lang="en-US" dirty="0"/>
          </a:p>
        </p:txBody>
      </p:sp>
      <p:sp>
        <p:nvSpPr>
          <p:cNvPr id="9" name="Content Placeholder 2"/>
          <p:cNvSpPr>
            <a:spLocks noGrp="1"/>
          </p:cNvSpPr>
          <p:nvPr>
            <p:ph idx="1"/>
          </p:nvPr>
        </p:nvSpPr>
        <p:spPr>
          <a:xfrm>
            <a:off x="800100" y="876002"/>
            <a:ext cx="10605057" cy="743248"/>
          </a:xfr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rmAutofit/>
          </a:bodyPr>
          <a:lstStyle/>
          <a:p>
            <a:r>
              <a:rPr lang="en-US" sz="1800" dirty="0" smtClean="0"/>
              <a:t>Suppose we have one column we need to split as per the requirement then column from example best option to create it. Please find he below snap.</a:t>
            </a:r>
          </a:p>
        </p:txBody>
      </p:sp>
      <p:pic>
        <p:nvPicPr>
          <p:cNvPr id="4" name="Picture 3"/>
          <p:cNvPicPr>
            <a:picLocks noChangeAspect="1"/>
          </p:cNvPicPr>
          <p:nvPr/>
        </p:nvPicPr>
        <p:blipFill>
          <a:blip r:embed="rId2"/>
          <a:stretch>
            <a:fillRect/>
          </a:stretch>
        </p:blipFill>
        <p:spPr>
          <a:xfrm>
            <a:off x="800099" y="1776412"/>
            <a:ext cx="10605057" cy="14203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Box 10"/>
          <p:cNvSpPr txBox="1"/>
          <p:nvPr/>
        </p:nvSpPr>
        <p:spPr>
          <a:xfrm>
            <a:off x="4732321" y="3353894"/>
            <a:ext cx="1800493"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b="1" dirty="0" smtClean="0"/>
              <a:t>Custom Column</a:t>
            </a:r>
            <a:endParaRPr lang="en-US" dirty="0"/>
          </a:p>
        </p:txBody>
      </p:sp>
      <p:pic>
        <p:nvPicPr>
          <p:cNvPr id="5" name="Picture 4"/>
          <p:cNvPicPr>
            <a:picLocks noChangeAspect="1"/>
          </p:cNvPicPr>
          <p:nvPr/>
        </p:nvPicPr>
        <p:blipFill>
          <a:blip r:embed="rId3"/>
          <a:stretch>
            <a:fillRect/>
          </a:stretch>
        </p:blipFill>
        <p:spPr>
          <a:xfrm>
            <a:off x="800099" y="4509198"/>
            <a:ext cx="4124325" cy="15525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p:cNvPicPr>
            <a:picLocks noChangeAspect="1"/>
          </p:cNvPicPr>
          <p:nvPr/>
        </p:nvPicPr>
        <p:blipFill>
          <a:blip r:embed="rId4"/>
          <a:stretch>
            <a:fillRect/>
          </a:stretch>
        </p:blipFill>
        <p:spPr>
          <a:xfrm>
            <a:off x="7534275" y="4476655"/>
            <a:ext cx="3676650" cy="1628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Content Placeholder 2"/>
          <p:cNvSpPr txBox="1">
            <a:spLocks/>
          </p:cNvSpPr>
          <p:nvPr/>
        </p:nvSpPr>
        <p:spPr>
          <a:xfrm>
            <a:off x="710643" y="3834630"/>
            <a:ext cx="10605057" cy="530621"/>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rmAutofit/>
          </a:bodyPr>
          <a:lstStyle>
            <a:lvl1pPr marL="285744" indent="-285744" algn="l" defTabSz="457189" rtl="0" eaLnBrk="1" latinLnBrk="0" hangingPunct="1">
              <a:spcBef>
                <a:spcPct val="20000"/>
              </a:spcBef>
              <a:spcAft>
                <a:spcPts val="600"/>
              </a:spcAft>
              <a:buClr>
                <a:schemeClr val="accent1"/>
              </a:buClr>
              <a:buSzPct val="115000"/>
              <a:buFont typeface="Arial"/>
              <a:buChar char="•"/>
              <a:defRPr sz="2400" kern="1200" cap="none">
                <a:solidFill>
                  <a:schemeClr val="dk1"/>
                </a:solidFill>
                <a:effectLst/>
                <a:latin typeface="+mn-lt"/>
                <a:ea typeface="+mn-ea"/>
                <a:cs typeface="+mn-cs"/>
              </a:defRPr>
            </a:lvl1pPr>
            <a:lvl2pPr marL="742932" indent="-285744" algn="l" defTabSz="457189" rtl="0" eaLnBrk="1" latinLnBrk="0" hangingPunct="1">
              <a:spcBef>
                <a:spcPct val="20000"/>
              </a:spcBef>
              <a:spcAft>
                <a:spcPts val="600"/>
              </a:spcAft>
              <a:buClr>
                <a:schemeClr val="accent1"/>
              </a:buClr>
              <a:buSzPct val="115000"/>
              <a:buFont typeface="Arial"/>
              <a:buChar char="•"/>
              <a:defRPr sz="2000" kern="1200" cap="none">
                <a:solidFill>
                  <a:schemeClr val="dk1"/>
                </a:solidFill>
                <a:effectLst/>
                <a:latin typeface="+mn-lt"/>
                <a:ea typeface="+mn-ea"/>
                <a:cs typeface="+mn-cs"/>
              </a:defRPr>
            </a:lvl2pPr>
            <a:lvl3pPr marL="1200121" indent="-285744" algn="l" defTabSz="457189" rtl="0" eaLnBrk="1" latinLnBrk="0" hangingPunct="1">
              <a:spcBef>
                <a:spcPct val="20000"/>
              </a:spcBef>
              <a:spcAft>
                <a:spcPts val="600"/>
              </a:spcAft>
              <a:buClr>
                <a:schemeClr val="accent1"/>
              </a:buClr>
              <a:buSzPct val="115000"/>
              <a:buFont typeface="Arial"/>
              <a:buChar char="•"/>
              <a:defRPr sz="1800" kern="1200" cap="none">
                <a:solidFill>
                  <a:schemeClr val="dk1"/>
                </a:solidFill>
                <a:effectLst/>
                <a:latin typeface="+mn-lt"/>
                <a:ea typeface="+mn-ea"/>
                <a:cs typeface="+mn-cs"/>
              </a:defRPr>
            </a:lvl3pPr>
            <a:lvl4pPr marL="1543012" indent="-171446" algn="l" defTabSz="457189" rtl="0" eaLnBrk="1" latinLnBrk="0" hangingPunct="1">
              <a:spcBef>
                <a:spcPct val="20000"/>
              </a:spcBef>
              <a:spcAft>
                <a:spcPts val="600"/>
              </a:spcAft>
              <a:buClr>
                <a:schemeClr val="accent1"/>
              </a:buClr>
              <a:buSzPct val="115000"/>
              <a:buFont typeface="Arial"/>
              <a:buChar char="•"/>
              <a:defRPr sz="1600" kern="1200" cap="none">
                <a:solidFill>
                  <a:schemeClr val="dk1"/>
                </a:solidFill>
                <a:effectLst/>
                <a:latin typeface="+mn-lt"/>
                <a:ea typeface="+mn-ea"/>
                <a:cs typeface="+mn-cs"/>
              </a:defRPr>
            </a:lvl4pPr>
            <a:lvl5pPr marL="2000201" indent="-171446" algn="l" defTabSz="457189" rtl="0" eaLnBrk="1" latinLnBrk="0" hangingPunct="1">
              <a:spcBef>
                <a:spcPct val="20000"/>
              </a:spcBef>
              <a:spcAft>
                <a:spcPts val="600"/>
              </a:spcAft>
              <a:buClr>
                <a:schemeClr val="accent1"/>
              </a:buClr>
              <a:buSzPct val="115000"/>
              <a:buFont typeface="Arial"/>
              <a:buChar char="•"/>
              <a:defRPr sz="1400" kern="1200" cap="none">
                <a:solidFill>
                  <a:schemeClr val="dk1"/>
                </a:solidFill>
                <a:effectLst/>
                <a:latin typeface="+mn-lt"/>
                <a:ea typeface="+mn-ea"/>
                <a:cs typeface="+mn-cs"/>
              </a:defRPr>
            </a:lvl5pPr>
            <a:lvl6pPr marL="2514537" indent="-228594" algn="l" defTabSz="457189" rtl="0" eaLnBrk="1" latinLnBrk="0" hangingPunct="1">
              <a:spcBef>
                <a:spcPct val="20000"/>
              </a:spcBef>
              <a:spcAft>
                <a:spcPts val="600"/>
              </a:spcAft>
              <a:buClr>
                <a:schemeClr val="accent1"/>
              </a:buClr>
              <a:buSzPct val="115000"/>
              <a:buFont typeface="Arial"/>
              <a:buChar char="•"/>
              <a:defRPr sz="1400" kern="1200" cap="none">
                <a:solidFill>
                  <a:schemeClr val="dk1"/>
                </a:solidFill>
                <a:effectLst/>
                <a:latin typeface="+mn-lt"/>
                <a:ea typeface="+mn-ea"/>
                <a:cs typeface="+mn-cs"/>
              </a:defRPr>
            </a:lvl6pPr>
            <a:lvl7pPr marL="2971726" indent="-228594" algn="l" defTabSz="457189" rtl="0" eaLnBrk="1" latinLnBrk="0" hangingPunct="1">
              <a:spcBef>
                <a:spcPct val="20000"/>
              </a:spcBef>
              <a:spcAft>
                <a:spcPts val="600"/>
              </a:spcAft>
              <a:buClr>
                <a:schemeClr val="accent1"/>
              </a:buClr>
              <a:buSzPct val="115000"/>
              <a:buFont typeface="Arial"/>
              <a:buChar char="•"/>
              <a:defRPr sz="1400" kern="1200" cap="none">
                <a:solidFill>
                  <a:schemeClr val="dk1"/>
                </a:solidFill>
                <a:effectLst/>
                <a:latin typeface="+mn-lt"/>
                <a:ea typeface="+mn-ea"/>
                <a:cs typeface="+mn-cs"/>
              </a:defRPr>
            </a:lvl7pPr>
            <a:lvl8pPr marL="3428914" indent="-228594" algn="l" defTabSz="457189" rtl="0" eaLnBrk="1" latinLnBrk="0" hangingPunct="1">
              <a:spcBef>
                <a:spcPct val="20000"/>
              </a:spcBef>
              <a:spcAft>
                <a:spcPts val="600"/>
              </a:spcAft>
              <a:buClr>
                <a:schemeClr val="accent1"/>
              </a:buClr>
              <a:buSzPct val="115000"/>
              <a:buFont typeface="Arial"/>
              <a:buChar char="•"/>
              <a:defRPr sz="1400" kern="1200" cap="none">
                <a:solidFill>
                  <a:schemeClr val="dk1"/>
                </a:solidFill>
                <a:effectLst/>
                <a:latin typeface="+mn-lt"/>
                <a:ea typeface="+mn-ea"/>
                <a:cs typeface="+mn-cs"/>
              </a:defRPr>
            </a:lvl8pPr>
            <a:lvl9pPr marL="3886103" indent="-228594" algn="l" defTabSz="457189" rtl="0" eaLnBrk="1" latinLnBrk="0" hangingPunct="1">
              <a:spcBef>
                <a:spcPct val="20000"/>
              </a:spcBef>
              <a:spcAft>
                <a:spcPts val="600"/>
              </a:spcAft>
              <a:buClr>
                <a:schemeClr val="accent1"/>
              </a:buClr>
              <a:buSzPct val="115000"/>
              <a:buFont typeface="Arial"/>
              <a:buChar char="•"/>
              <a:defRPr sz="1400" kern="1200" cap="none">
                <a:solidFill>
                  <a:schemeClr val="dk1"/>
                </a:solidFill>
                <a:effectLst/>
                <a:latin typeface="+mn-lt"/>
                <a:ea typeface="+mn-ea"/>
                <a:cs typeface="+mn-cs"/>
              </a:defRPr>
            </a:lvl9pPr>
          </a:lstStyle>
          <a:p>
            <a:r>
              <a:rPr lang="en-US" sz="1800" dirty="0" smtClean="0"/>
              <a:t>We need to add custom and use formula based on requirement also automatically steps add using M code</a:t>
            </a:r>
          </a:p>
        </p:txBody>
      </p:sp>
    </p:spTree>
    <p:extLst>
      <p:ext uri="{BB962C8B-B14F-4D97-AF65-F5344CB8AC3E}">
        <p14:creationId xmlns:p14="http://schemas.microsoft.com/office/powerpoint/2010/main" val="5085886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3200399" y="2724151"/>
            <a:ext cx="5981701" cy="752474"/>
          </a:xfrm>
          <a:prstGeom prst="rect">
            <a:avLst/>
          </a:prstGeom>
        </p:spPr>
        <p:txBody>
          <a:bodyPr vert="horz" lIns="91440" tIns="45720" rIns="91440" bIns="45720" rtlCol="0" anchor="t">
            <a:normAutofit fontScale="92500"/>
          </a:bodyPr>
          <a:lstStyle>
            <a:lvl1pPr marL="0" indent="0" algn="ctr" defTabSz="457200" rtl="0" eaLnBrk="1" latinLnBrk="0" hangingPunct="1">
              <a:spcBef>
                <a:spcPct val="20000"/>
              </a:spcBef>
              <a:spcAft>
                <a:spcPts val="600"/>
              </a:spcAft>
              <a:buClr>
                <a:schemeClr val="accent1"/>
              </a:buClr>
              <a:buSzPct val="11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buClr>
              <a:buSzPct val="11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buClr>
              <a:buSzPct val="11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buClr>
              <a:buSzPct val="11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9pPr>
          </a:lstStyle>
          <a:p>
            <a:r>
              <a:rPr lang="en-US" sz="4000" b="1" dirty="0">
                <a:effectLst>
                  <a:outerShdw blurRad="38100" dist="38100" dir="2700000" algn="tl">
                    <a:srgbClr val="000000">
                      <a:alpha val="43137"/>
                    </a:srgbClr>
                  </a:outerShdw>
                </a:effectLst>
              </a:rPr>
              <a:t>3</a:t>
            </a:r>
            <a:r>
              <a:rPr lang="en-US" sz="4000" b="1" dirty="0" smtClean="0">
                <a:effectLst>
                  <a:outerShdw blurRad="38100" dist="38100" dir="2700000" algn="tl">
                    <a:srgbClr val="000000">
                      <a:alpha val="43137"/>
                    </a:srgbClr>
                  </a:outerShdw>
                </a:effectLst>
              </a:rPr>
              <a:t>) Relationships in Power BI</a:t>
            </a:r>
            <a:endParaRPr lang="en-US" sz="4000" b="1" dirty="0">
              <a:effectLst>
                <a:outerShdw blurRad="38100" dist="38100" dir="2700000" algn="tl">
                  <a:srgbClr val="000000">
                    <a:alpha val="43137"/>
                  </a:srgbClr>
                </a:outerShdw>
              </a:effectLst>
            </a:endParaRPr>
          </a:p>
        </p:txBody>
      </p:sp>
      <p:pic>
        <p:nvPicPr>
          <p:cNvPr id="5" name="Picture Placeholder 4"/>
          <p:cNvPicPr>
            <a:picLocks noChangeAspect="1"/>
          </p:cNvPicPr>
          <p:nvPr/>
        </p:nvPicPr>
        <p:blipFill>
          <a:blip r:embed="rId2" cstate="print">
            <a:extLst>
              <a:ext uri="{28A0092B-C50C-407E-A947-70E740481C1C}">
                <a14:useLocalDpi xmlns:a14="http://schemas.microsoft.com/office/drawing/2010/main" val="0"/>
              </a:ext>
            </a:extLst>
          </a:blip>
          <a:srcRect t="6168" b="6168"/>
          <a:stretch>
            <a:fillRect/>
          </a:stretch>
        </p:blipFill>
        <p:spPr>
          <a:xfrm>
            <a:off x="8058675" y="1598145"/>
            <a:ext cx="1748295" cy="964081"/>
          </a:xfrm>
          <a:prstGeom prst="rect">
            <a:avLst/>
          </a:prstGeom>
        </p:spPr>
      </p:pic>
    </p:spTree>
    <p:extLst>
      <p:ext uri="{BB962C8B-B14F-4D97-AF65-F5344CB8AC3E}">
        <p14:creationId xmlns:p14="http://schemas.microsoft.com/office/powerpoint/2010/main" val="31534913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5" y="38100"/>
            <a:ext cx="10687050" cy="400050"/>
          </a:xfrm>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p>
            <a:r>
              <a:rPr lang="en-US" sz="2000" b="1" dirty="0" smtClean="0">
                <a:ln w="0"/>
                <a:solidFill>
                  <a:schemeClr val="tx1"/>
                </a:solidFill>
                <a:effectLst>
                  <a:outerShdw blurRad="38100" dist="38100" dir="2700000" algn="tl">
                    <a:srgbClr val="000000">
                      <a:alpha val="43137"/>
                    </a:srgbClr>
                  </a:outerShdw>
                </a:effectLst>
              </a:rPr>
              <a:t>Fact and Dimension Table</a:t>
            </a:r>
            <a:endParaRPr lang="en-US" sz="2000" b="1" dirty="0">
              <a:ln w="0"/>
              <a:solidFill>
                <a:schemeClr val="tx1"/>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771526" y="654050"/>
            <a:ext cx="5705474" cy="5480050"/>
          </a:xfr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rmAutofit/>
          </a:bodyPr>
          <a:lstStyle/>
          <a:p>
            <a:r>
              <a:rPr lang="en-US" sz="1800" b="1" dirty="0" smtClean="0"/>
              <a:t>Relationships</a:t>
            </a:r>
            <a:r>
              <a:rPr lang="en-US" sz="1800" dirty="0" smtClean="0"/>
              <a:t> like as connection between fact and dimension table. </a:t>
            </a:r>
            <a:endParaRPr lang="en-US" sz="1800" dirty="0"/>
          </a:p>
          <a:p>
            <a:pPr lvl="1">
              <a:buFont typeface="Wingdings" panose="05000000000000000000" pitchFamily="2" charset="2"/>
              <a:buChar char="q"/>
            </a:pPr>
            <a:r>
              <a:rPr lang="en-US" sz="1800" b="1" u="sng" dirty="0" smtClean="0"/>
              <a:t>Fact Table:- </a:t>
            </a:r>
          </a:p>
          <a:p>
            <a:pPr lvl="2">
              <a:buFont typeface="Wingdings" panose="05000000000000000000" pitchFamily="2" charset="2"/>
              <a:buChar char="§"/>
            </a:pPr>
            <a:r>
              <a:rPr lang="en-US" dirty="0"/>
              <a:t>A</a:t>
            </a:r>
            <a:r>
              <a:rPr lang="en-US" dirty="0" smtClean="0"/>
              <a:t> </a:t>
            </a:r>
            <a:r>
              <a:rPr lang="en-US" dirty="0"/>
              <a:t>fact table is a table that stores the measurements, metrics, or facts related to a business operation.</a:t>
            </a:r>
          </a:p>
          <a:p>
            <a:pPr lvl="2">
              <a:buFont typeface="Wingdings" panose="05000000000000000000" pitchFamily="2" charset="2"/>
              <a:buChar char="§"/>
            </a:pPr>
            <a:r>
              <a:rPr lang="en-US" dirty="0"/>
              <a:t>Its located in </a:t>
            </a:r>
            <a:r>
              <a:rPr lang="en-US" dirty="0" smtClean="0"/>
              <a:t>Star </a:t>
            </a:r>
            <a:r>
              <a:rPr lang="en-US" dirty="0"/>
              <a:t>and </a:t>
            </a:r>
            <a:r>
              <a:rPr lang="en-US" dirty="0" smtClean="0"/>
              <a:t>Snowflake </a:t>
            </a:r>
            <a:r>
              <a:rPr lang="en-US" dirty="0"/>
              <a:t>schema</a:t>
            </a:r>
            <a:r>
              <a:rPr lang="en-US" dirty="0" smtClean="0"/>
              <a:t>. foreign/ reference keys available in fact table.</a:t>
            </a:r>
            <a:endParaRPr lang="en-US" dirty="0"/>
          </a:p>
          <a:p>
            <a:pPr lvl="2">
              <a:buFont typeface="Wingdings" panose="05000000000000000000" pitchFamily="2" charset="2"/>
              <a:buChar char="§"/>
            </a:pPr>
            <a:r>
              <a:rPr lang="en-US" dirty="0"/>
              <a:t>Fact table have various calculations and measures and store important information</a:t>
            </a:r>
            <a:r>
              <a:rPr lang="en-US" dirty="0" smtClean="0"/>
              <a:t>.</a:t>
            </a:r>
            <a:endParaRPr lang="en-US" sz="1800" b="1" u="sng" dirty="0" smtClean="0"/>
          </a:p>
          <a:p>
            <a:pPr lvl="1">
              <a:buFont typeface="Wingdings" panose="05000000000000000000" pitchFamily="2" charset="2"/>
              <a:buChar char="q"/>
            </a:pPr>
            <a:r>
              <a:rPr lang="en-US" sz="1800" b="1" u="sng" dirty="0" smtClean="0"/>
              <a:t>Dim Table:-</a:t>
            </a:r>
            <a:endParaRPr lang="en-US" sz="1800" b="1" u="sng" dirty="0"/>
          </a:p>
          <a:p>
            <a:pPr lvl="2">
              <a:buFont typeface="Wingdings" panose="05000000000000000000" pitchFamily="2" charset="2"/>
              <a:buChar char="§"/>
            </a:pPr>
            <a:r>
              <a:rPr lang="en-US" dirty="0" smtClean="0"/>
              <a:t>Dimension </a:t>
            </a:r>
            <a:r>
              <a:rPr lang="en-US" dirty="0"/>
              <a:t>tables contain descriptions of the </a:t>
            </a:r>
            <a:r>
              <a:rPr lang="en-US" dirty="0" smtClean="0"/>
              <a:t>objects. </a:t>
            </a:r>
          </a:p>
          <a:p>
            <a:pPr lvl="2">
              <a:buFont typeface="Wingdings" panose="05000000000000000000" pitchFamily="2" charset="2"/>
              <a:buChar char="§"/>
            </a:pPr>
            <a:r>
              <a:rPr lang="en-US" dirty="0"/>
              <a:t>Dimension tables have a column that serves as a primary </a:t>
            </a:r>
            <a:r>
              <a:rPr lang="en-US" dirty="0" smtClean="0"/>
              <a:t>key and this key linked in fact table as a foreign key.</a:t>
            </a:r>
          </a:p>
          <a:p>
            <a:pPr lvl="2">
              <a:buFont typeface="Wingdings" panose="05000000000000000000" pitchFamily="2" charset="2"/>
              <a:buChar char="§"/>
            </a:pPr>
            <a:endParaRPr lang="en-US" dirty="0" smtClean="0"/>
          </a:p>
        </p:txBody>
      </p:sp>
      <p:pic>
        <p:nvPicPr>
          <p:cNvPr id="1028" name="Picture 4" descr="https://www.zentut.com/wp-content/uploads/2012/10/fact-table-exampl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00" y="701675"/>
            <a:ext cx="4676775" cy="5384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4611814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5" y="38100"/>
            <a:ext cx="10687050" cy="400050"/>
          </a:xfrm>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p>
            <a:r>
              <a:rPr lang="en-US" sz="2000" b="1" dirty="0" smtClean="0">
                <a:ln w="0"/>
                <a:solidFill>
                  <a:schemeClr val="tx1"/>
                </a:solidFill>
                <a:effectLst>
                  <a:outerShdw blurRad="38100" dist="38100" dir="2700000" algn="tl">
                    <a:srgbClr val="000000">
                      <a:alpha val="43137"/>
                    </a:srgbClr>
                  </a:outerShdw>
                </a:effectLst>
              </a:rPr>
              <a:t>Why relationship is required example</a:t>
            </a:r>
            <a:endParaRPr lang="en-US" sz="2000" b="1" dirty="0">
              <a:ln w="0"/>
              <a:solidFill>
                <a:schemeClr val="tx1"/>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771525" y="654051"/>
            <a:ext cx="10572749" cy="1003764"/>
          </a:xfr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rmAutofit lnSpcReduction="10000"/>
          </a:bodyPr>
          <a:lstStyle/>
          <a:p>
            <a:r>
              <a:rPr lang="en-US" sz="1800" dirty="0"/>
              <a:t>Relationships between those tables are necessary to accurately calculate results and display the correct information in your reports</a:t>
            </a:r>
            <a:r>
              <a:rPr lang="en-US" sz="1800" dirty="0" smtClean="0"/>
              <a:t>.</a:t>
            </a:r>
          </a:p>
          <a:p>
            <a:r>
              <a:rPr lang="en-US" sz="1800" dirty="0" smtClean="0"/>
              <a:t>If user need to create the relationship then go to </a:t>
            </a:r>
            <a:r>
              <a:rPr lang="en-US" sz="1800" b="1" dirty="0" smtClean="0"/>
              <a:t>Modeling</a:t>
            </a:r>
            <a:r>
              <a:rPr lang="en-US" sz="1800" dirty="0" smtClean="0"/>
              <a:t> and then </a:t>
            </a:r>
            <a:r>
              <a:rPr lang="en-US" sz="1800" b="1" dirty="0" smtClean="0"/>
              <a:t>Manage Relationship </a:t>
            </a:r>
            <a:r>
              <a:rPr lang="en-US" sz="1800" dirty="0" smtClean="0"/>
              <a:t>option</a:t>
            </a:r>
          </a:p>
        </p:txBody>
      </p:sp>
      <p:pic>
        <p:nvPicPr>
          <p:cNvPr id="4" name="Picture 3"/>
          <p:cNvPicPr>
            <a:picLocks noChangeAspect="1"/>
          </p:cNvPicPr>
          <p:nvPr/>
        </p:nvPicPr>
        <p:blipFill>
          <a:blip r:embed="rId2"/>
          <a:stretch>
            <a:fillRect/>
          </a:stretch>
        </p:blipFill>
        <p:spPr>
          <a:xfrm>
            <a:off x="771525" y="1895707"/>
            <a:ext cx="10572749" cy="4182520"/>
          </a:xfrm>
          <a:prstGeom prst="rect">
            <a:avLst/>
          </a:prstGeom>
        </p:spPr>
      </p:pic>
    </p:spTree>
    <p:extLst>
      <p:ext uri="{BB962C8B-B14F-4D97-AF65-F5344CB8AC3E}">
        <p14:creationId xmlns:p14="http://schemas.microsoft.com/office/powerpoint/2010/main" val="40641818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0798" y="878056"/>
            <a:ext cx="9601196" cy="504695"/>
          </a:xfr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rmAutofit/>
          </a:bodyPr>
          <a:lstStyle/>
          <a:p>
            <a:pPr marL="285744" indent="-285744" algn="l">
              <a:spcBef>
                <a:spcPct val="20000"/>
              </a:spcBef>
              <a:spcAft>
                <a:spcPts val="600"/>
              </a:spcAft>
              <a:buClr>
                <a:schemeClr val="accent1"/>
              </a:buClr>
              <a:buSzPct val="115000"/>
              <a:buFont typeface="Arial"/>
              <a:buChar char="•"/>
            </a:pPr>
            <a:r>
              <a:rPr lang="en-US" sz="1800" dirty="0">
                <a:solidFill>
                  <a:schemeClr val="dk1"/>
                </a:solidFill>
                <a:latin typeface="+mn-lt"/>
                <a:ea typeface="+mn-ea"/>
                <a:cs typeface="+mn-cs"/>
              </a:rPr>
              <a:t>Example :- Use </a:t>
            </a:r>
            <a:r>
              <a:rPr lang="en-US" sz="1800" b="1" dirty="0" err="1">
                <a:solidFill>
                  <a:schemeClr val="dk1"/>
                </a:solidFill>
                <a:latin typeface="+mn-lt"/>
                <a:ea typeface="+mn-ea"/>
                <a:cs typeface="+mn-cs"/>
              </a:rPr>
              <a:t>factInternetSales</a:t>
            </a:r>
            <a:r>
              <a:rPr lang="en-US" sz="1800" dirty="0">
                <a:solidFill>
                  <a:schemeClr val="dk1"/>
                </a:solidFill>
                <a:latin typeface="+mn-lt"/>
                <a:ea typeface="+mn-ea"/>
                <a:cs typeface="+mn-cs"/>
              </a:rPr>
              <a:t> and </a:t>
            </a:r>
            <a:r>
              <a:rPr lang="en-US" sz="1800" b="1" dirty="0" err="1">
                <a:solidFill>
                  <a:schemeClr val="dk1"/>
                </a:solidFill>
                <a:latin typeface="+mn-lt"/>
                <a:ea typeface="+mn-ea"/>
                <a:cs typeface="+mn-cs"/>
              </a:rPr>
              <a:t>DimProduct</a:t>
            </a:r>
            <a:r>
              <a:rPr lang="en-US" sz="1800" dirty="0">
                <a:solidFill>
                  <a:schemeClr val="dk1"/>
                </a:solidFill>
                <a:latin typeface="+mn-lt"/>
                <a:ea typeface="+mn-ea"/>
                <a:cs typeface="+mn-cs"/>
              </a:rPr>
              <a:t> table and check the relationship</a:t>
            </a:r>
          </a:p>
        </p:txBody>
      </p:sp>
      <p:sp>
        <p:nvSpPr>
          <p:cNvPr id="4" name="TextBox 3"/>
          <p:cNvSpPr txBox="1"/>
          <p:nvPr/>
        </p:nvSpPr>
        <p:spPr>
          <a:xfrm>
            <a:off x="1905206" y="5101461"/>
            <a:ext cx="2275303"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b="1" dirty="0" smtClean="0"/>
              <a:t>Without Relationship</a:t>
            </a:r>
            <a:endParaRPr lang="en-US" b="1" dirty="0"/>
          </a:p>
        </p:txBody>
      </p:sp>
      <p:sp>
        <p:nvSpPr>
          <p:cNvPr id="5" name="TextBox 4"/>
          <p:cNvSpPr txBox="1"/>
          <p:nvPr/>
        </p:nvSpPr>
        <p:spPr>
          <a:xfrm>
            <a:off x="8044233" y="5108905"/>
            <a:ext cx="1954702"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b="1" dirty="0" smtClean="0"/>
              <a:t>With Relationship</a:t>
            </a:r>
            <a:endParaRPr lang="en-US" b="1" dirty="0"/>
          </a:p>
        </p:txBody>
      </p:sp>
      <p:pic>
        <p:nvPicPr>
          <p:cNvPr id="6" name="Picture 5"/>
          <p:cNvPicPr/>
          <p:nvPr/>
        </p:nvPicPr>
        <p:blipFill>
          <a:blip r:embed="rId2"/>
          <a:stretch>
            <a:fillRect/>
          </a:stretch>
        </p:blipFill>
        <p:spPr>
          <a:xfrm>
            <a:off x="981723" y="1999603"/>
            <a:ext cx="4646567" cy="2820047"/>
          </a:xfrm>
          <a:prstGeom prst="rect">
            <a:avLst/>
          </a:prstGeom>
        </p:spPr>
      </p:pic>
      <p:pic>
        <p:nvPicPr>
          <p:cNvPr id="7" name="Picture 6"/>
          <p:cNvPicPr/>
          <p:nvPr/>
        </p:nvPicPr>
        <p:blipFill>
          <a:blip r:embed="rId3"/>
          <a:stretch>
            <a:fillRect/>
          </a:stretch>
        </p:blipFill>
        <p:spPr>
          <a:xfrm>
            <a:off x="6331826" y="2035176"/>
            <a:ext cx="4916871" cy="2820047"/>
          </a:xfrm>
          <a:prstGeom prst="rect">
            <a:avLst/>
          </a:prstGeom>
        </p:spPr>
      </p:pic>
    </p:spTree>
    <p:extLst>
      <p:ext uri="{BB962C8B-B14F-4D97-AF65-F5344CB8AC3E}">
        <p14:creationId xmlns:p14="http://schemas.microsoft.com/office/powerpoint/2010/main" val="32002368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847" y="38100"/>
            <a:ext cx="10687050" cy="400050"/>
          </a:xfrm>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p>
            <a:r>
              <a:rPr lang="en-US" sz="2000" b="1" dirty="0" smtClean="0">
                <a:ln w="0"/>
                <a:solidFill>
                  <a:schemeClr val="tx1"/>
                </a:solidFill>
                <a:effectLst>
                  <a:outerShdw blurRad="38100" dist="38100" dir="2700000" algn="tl">
                    <a:srgbClr val="000000">
                      <a:alpha val="43137"/>
                    </a:srgbClr>
                  </a:outerShdw>
                </a:effectLst>
              </a:rPr>
              <a:t>Relationships Types</a:t>
            </a:r>
            <a:endParaRPr lang="en-US" sz="2000" b="1" dirty="0">
              <a:ln w="0"/>
              <a:solidFill>
                <a:schemeClr val="tx1"/>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747127" y="644540"/>
            <a:ext cx="4523683" cy="2968455"/>
          </a:xfr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rmAutofit/>
          </a:bodyPr>
          <a:lstStyle/>
          <a:p>
            <a:r>
              <a:rPr lang="en-US" sz="1800" dirty="0" smtClean="0"/>
              <a:t>In Power BI we have four types of relationships.</a:t>
            </a:r>
          </a:p>
          <a:p>
            <a:pPr marL="800088" lvl="1" indent="-342900">
              <a:buFont typeface="+mj-lt"/>
              <a:buAutoNum type="alphaLcParenR"/>
            </a:pPr>
            <a:r>
              <a:rPr lang="en-US" sz="1400" dirty="0"/>
              <a:t>Many to </a:t>
            </a:r>
            <a:r>
              <a:rPr lang="en-US" sz="1400" dirty="0" smtClean="0"/>
              <a:t>one (*:1)= Top table have many records and bottom table have unique records </a:t>
            </a:r>
          </a:p>
          <a:p>
            <a:pPr marL="800088" lvl="1" indent="-342900">
              <a:buFont typeface="+mj-lt"/>
              <a:buAutoNum type="alphaLcParenR"/>
            </a:pPr>
            <a:r>
              <a:rPr lang="en-US" sz="1400" dirty="0" smtClean="0"/>
              <a:t>One to many(1:*) = Top table have unique records and bottom table have many records.</a:t>
            </a:r>
          </a:p>
          <a:p>
            <a:pPr marL="800088" lvl="1" indent="-342900">
              <a:buFont typeface="+mj-lt"/>
              <a:buAutoNum type="alphaLcParenR"/>
            </a:pPr>
            <a:r>
              <a:rPr lang="en-US" sz="1400" dirty="0"/>
              <a:t>One to one (1:1)= Top and bottom table have unique values based on cardinality.</a:t>
            </a:r>
          </a:p>
          <a:p>
            <a:pPr marL="800088" lvl="1" indent="-342900">
              <a:buFont typeface="+mj-lt"/>
              <a:buAutoNum type="alphaLcParenR"/>
            </a:pPr>
            <a:r>
              <a:rPr lang="en-US" sz="1400" dirty="0"/>
              <a:t>Many to many (*:*)= both side tables having many values. </a:t>
            </a:r>
          </a:p>
          <a:p>
            <a:pPr marL="800088" lvl="1" indent="-342900">
              <a:buFont typeface="+mj-lt"/>
              <a:buAutoNum type="alphaLcParenR"/>
            </a:pPr>
            <a:endParaRPr lang="en-US" sz="1400" dirty="0" smtClean="0"/>
          </a:p>
          <a:p>
            <a:pPr marL="800088" lvl="1" indent="-342900">
              <a:buFont typeface="+mj-lt"/>
              <a:buAutoNum type="alphaLcParenR"/>
            </a:pPr>
            <a:endParaRPr lang="en-US" sz="1400" dirty="0"/>
          </a:p>
        </p:txBody>
      </p:sp>
      <p:pic>
        <p:nvPicPr>
          <p:cNvPr id="5" name="Picture 4"/>
          <p:cNvPicPr>
            <a:picLocks noChangeAspect="1"/>
          </p:cNvPicPr>
          <p:nvPr/>
        </p:nvPicPr>
        <p:blipFill>
          <a:blip r:embed="rId2"/>
          <a:stretch>
            <a:fillRect/>
          </a:stretch>
        </p:blipFill>
        <p:spPr>
          <a:xfrm>
            <a:off x="5412056" y="644539"/>
            <a:ext cx="6013993" cy="22473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p:cNvPicPr>
            <a:picLocks noChangeAspect="1"/>
          </p:cNvPicPr>
          <p:nvPr/>
        </p:nvPicPr>
        <p:blipFill>
          <a:blip r:embed="rId3"/>
          <a:stretch>
            <a:fillRect/>
          </a:stretch>
        </p:blipFill>
        <p:spPr>
          <a:xfrm>
            <a:off x="747127" y="3669214"/>
            <a:ext cx="4471644" cy="24342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p:cNvPicPr>
          <p:nvPr/>
        </p:nvPicPr>
        <p:blipFill>
          <a:blip r:embed="rId4"/>
          <a:stretch>
            <a:fillRect/>
          </a:stretch>
        </p:blipFill>
        <p:spPr>
          <a:xfrm>
            <a:off x="5397188" y="3031091"/>
            <a:ext cx="5791201" cy="19899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912027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9948" y="74341"/>
            <a:ext cx="9601196" cy="364273"/>
          </a:xfrm>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p>
            <a:r>
              <a:rPr lang="en-US" sz="2000" b="1" dirty="0">
                <a:ln w="0"/>
                <a:solidFill>
                  <a:schemeClr val="tx1"/>
                </a:solidFill>
                <a:effectLst>
                  <a:outerShdw blurRad="38100" dist="38100" dir="2700000" algn="tl">
                    <a:srgbClr val="000000">
                      <a:alpha val="43137"/>
                    </a:srgbClr>
                  </a:outerShdw>
                </a:effectLst>
                <a:latin typeface="+mn-lt"/>
                <a:ea typeface="+mn-ea"/>
                <a:cs typeface="+mn-cs"/>
              </a:rPr>
              <a:t>Active and </a:t>
            </a:r>
            <a:r>
              <a:rPr lang="en-US" sz="2000" b="1" dirty="0" smtClean="0">
                <a:ln w="0"/>
                <a:solidFill>
                  <a:schemeClr val="tx1"/>
                </a:solidFill>
                <a:effectLst>
                  <a:outerShdw blurRad="38100" dist="38100" dir="2700000" algn="tl">
                    <a:srgbClr val="000000">
                      <a:alpha val="43137"/>
                    </a:srgbClr>
                  </a:outerShdw>
                </a:effectLst>
                <a:latin typeface="+mn-lt"/>
                <a:ea typeface="+mn-ea"/>
                <a:cs typeface="+mn-cs"/>
              </a:rPr>
              <a:t>Inactive </a:t>
            </a:r>
            <a:r>
              <a:rPr lang="en-US" sz="2000" b="1" dirty="0">
                <a:ln w="0"/>
                <a:solidFill>
                  <a:schemeClr val="tx1"/>
                </a:solidFill>
                <a:effectLst>
                  <a:outerShdw blurRad="38100" dist="38100" dir="2700000" algn="tl">
                    <a:srgbClr val="000000">
                      <a:alpha val="43137"/>
                    </a:srgbClr>
                  </a:outerShdw>
                </a:effectLst>
                <a:latin typeface="+mn-lt"/>
                <a:ea typeface="+mn-ea"/>
                <a:cs typeface="+mn-cs"/>
              </a:rPr>
              <a:t>relationships.</a:t>
            </a:r>
          </a:p>
        </p:txBody>
      </p:sp>
      <p:sp>
        <p:nvSpPr>
          <p:cNvPr id="3" name="Content Placeholder 2"/>
          <p:cNvSpPr>
            <a:spLocks noGrp="1"/>
          </p:cNvSpPr>
          <p:nvPr>
            <p:ph idx="1"/>
          </p:nvPr>
        </p:nvSpPr>
        <p:spPr>
          <a:xfrm>
            <a:off x="782445" y="683528"/>
            <a:ext cx="10628969" cy="1368295"/>
          </a:xfr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rmAutofit fontScale="85000" lnSpcReduction="10000"/>
          </a:bodyPr>
          <a:lstStyle/>
          <a:p>
            <a:r>
              <a:rPr lang="en-US" sz="1800" dirty="0">
                <a:solidFill>
                  <a:schemeClr val="dk1"/>
                </a:solidFill>
              </a:rPr>
              <a:t>Suppose we have Date table and we need to fetch information based on </a:t>
            </a:r>
            <a:r>
              <a:rPr lang="en-US" sz="1800" b="1" dirty="0" err="1">
                <a:solidFill>
                  <a:schemeClr val="dk1"/>
                </a:solidFill>
              </a:rPr>
              <a:t>OrderDate</a:t>
            </a:r>
            <a:r>
              <a:rPr lang="en-US" sz="1800" dirty="0">
                <a:solidFill>
                  <a:schemeClr val="dk1"/>
                </a:solidFill>
              </a:rPr>
              <a:t>, </a:t>
            </a:r>
            <a:r>
              <a:rPr lang="en-US" sz="1800" b="1" dirty="0" err="1">
                <a:solidFill>
                  <a:schemeClr val="dk1"/>
                </a:solidFill>
              </a:rPr>
              <a:t>DueDate</a:t>
            </a:r>
            <a:r>
              <a:rPr lang="en-US" sz="1800" dirty="0">
                <a:solidFill>
                  <a:schemeClr val="dk1"/>
                </a:solidFill>
              </a:rPr>
              <a:t>, </a:t>
            </a:r>
            <a:r>
              <a:rPr lang="en-US" sz="1800" b="1" dirty="0" err="1" smtClean="0">
                <a:solidFill>
                  <a:schemeClr val="dk1"/>
                </a:solidFill>
              </a:rPr>
              <a:t>ShipDate</a:t>
            </a:r>
            <a:r>
              <a:rPr lang="en-US" sz="1800" b="1" dirty="0" smtClean="0">
                <a:solidFill>
                  <a:schemeClr val="dk1"/>
                </a:solidFill>
              </a:rPr>
              <a:t> </a:t>
            </a:r>
            <a:r>
              <a:rPr lang="en-US" sz="1800" dirty="0" smtClean="0">
                <a:solidFill>
                  <a:schemeClr val="dk1"/>
                </a:solidFill>
              </a:rPr>
              <a:t> with using sales fact table.</a:t>
            </a:r>
          </a:p>
          <a:p>
            <a:r>
              <a:rPr lang="en-US" sz="1800" dirty="0" smtClean="0"/>
              <a:t>As per the below image we have 3 relationships between </a:t>
            </a:r>
            <a:r>
              <a:rPr lang="en-US" sz="1800" b="1" dirty="0" smtClean="0"/>
              <a:t>Sales</a:t>
            </a:r>
            <a:r>
              <a:rPr lang="en-US" sz="1800" dirty="0" smtClean="0"/>
              <a:t> and </a:t>
            </a:r>
            <a:r>
              <a:rPr lang="en-US" sz="1800" b="1" dirty="0" smtClean="0"/>
              <a:t>Date</a:t>
            </a:r>
            <a:r>
              <a:rPr lang="en-US" sz="1800" dirty="0" smtClean="0"/>
              <a:t> table 1 is active and rest are inactive.</a:t>
            </a:r>
          </a:p>
          <a:p>
            <a:r>
              <a:rPr lang="en-US" sz="1800" b="1" dirty="0" smtClean="0"/>
              <a:t>Question</a:t>
            </a:r>
            <a:r>
              <a:rPr lang="en-US" sz="1800" dirty="0" smtClean="0"/>
              <a:t>:-  How many relationships are active between 2 tables and We need to extract data as per the inactive relationship ?</a:t>
            </a:r>
          </a:p>
          <a:p>
            <a:r>
              <a:rPr lang="en-US" sz="1800" b="1" dirty="0" smtClean="0"/>
              <a:t>Answer</a:t>
            </a:r>
            <a:r>
              <a:rPr lang="en-US" sz="1800" dirty="0" smtClean="0"/>
              <a:t> :- USERELATIONSHIP function.</a:t>
            </a:r>
          </a:p>
          <a:p>
            <a:endParaRPr lang="en-US" sz="1800" dirty="0">
              <a:solidFill>
                <a:schemeClr val="dk1"/>
              </a:solidFill>
            </a:endParaRPr>
          </a:p>
        </p:txBody>
      </p:sp>
      <p:pic>
        <p:nvPicPr>
          <p:cNvPr id="4" name="Picture 3"/>
          <p:cNvPicPr>
            <a:picLocks noChangeAspect="1"/>
          </p:cNvPicPr>
          <p:nvPr/>
        </p:nvPicPr>
        <p:blipFill>
          <a:blip r:embed="rId2"/>
          <a:stretch>
            <a:fillRect/>
          </a:stretch>
        </p:blipFill>
        <p:spPr>
          <a:xfrm>
            <a:off x="782445" y="2296737"/>
            <a:ext cx="7211005" cy="3263626"/>
          </a:xfrm>
          <a:prstGeom prst="rect">
            <a:avLst/>
          </a:prstGeom>
        </p:spPr>
      </p:pic>
    </p:spTree>
    <p:extLst>
      <p:ext uri="{BB962C8B-B14F-4D97-AF65-F5344CB8AC3E}">
        <p14:creationId xmlns:p14="http://schemas.microsoft.com/office/powerpoint/2010/main" val="28421614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320" y="711200"/>
            <a:ext cx="10647680" cy="26720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Content Placeholder 2"/>
          <p:cNvSpPr txBox="1">
            <a:spLocks/>
          </p:cNvSpPr>
          <p:nvPr/>
        </p:nvSpPr>
        <p:spPr>
          <a:xfrm>
            <a:off x="782320" y="3536969"/>
            <a:ext cx="10647680" cy="2653553"/>
          </a:xfrm>
          <a:prstGeom prst="rect">
            <a:avLst/>
          </a:prstGeom>
        </p:spPr>
        <p:style>
          <a:lnRef idx="2">
            <a:schemeClr val="accent1"/>
          </a:lnRef>
          <a:fillRef idx="1">
            <a:schemeClr val="lt1"/>
          </a:fillRef>
          <a:effectRef idx="0">
            <a:schemeClr val="accent1"/>
          </a:effectRef>
          <a:fontRef idx="minor">
            <a:schemeClr val="dk1"/>
          </a:fontRef>
        </p:style>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u="sng" dirty="0"/>
              <a:t>Extraction</a:t>
            </a:r>
            <a:r>
              <a:rPr lang="en-US" sz="2000" u="sng" dirty="0"/>
              <a:t>: </a:t>
            </a:r>
            <a:r>
              <a:rPr lang="en-US" sz="2000" dirty="0"/>
              <a:t>The first stage in the ETL process is to extract data from various sources such as transactional systems, spreadsheets, and flat files. This step involves reading data from the source systems and storing it in a staging area.</a:t>
            </a:r>
          </a:p>
          <a:p>
            <a:r>
              <a:rPr lang="en-US" sz="2000" b="1" u="sng" dirty="0"/>
              <a:t>Transformation</a:t>
            </a:r>
            <a:r>
              <a:rPr lang="en-US" sz="2000" u="sng" dirty="0"/>
              <a:t>: </a:t>
            </a:r>
            <a:r>
              <a:rPr lang="en-US" sz="2000" dirty="0"/>
              <a:t>In this stage, the extracted data is transformed into a format that is suitable for loading into the data warehouse. This may involve cleaning and validating the data, converting data types, combining data from multiple sources, and creating new data fields.</a:t>
            </a:r>
          </a:p>
          <a:p>
            <a:r>
              <a:rPr lang="en-US" sz="2000" b="1" u="sng" dirty="0"/>
              <a:t>Loading</a:t>
            </a:r>
            <a:r>
              <a:rPr lang="en-US" sz="2000" u="sng" dirty="0"/>
              <a:t>: </a:t>
            </a:r>
            <a:r>
              <a:rPr lang="en-US" sz="2000" dirty="0"/>
              <a:t>After the data is transformed, it is loaded into the data warehouse. This step involves creating the physical data structures and loading the data into the warehouse.</a:t>
            </a:r>
          </a:p>
          <a:p>
            <a:r>
              <a:rPr lang="en-US" sz="2000" b="1" u="sng" dirty="0"/>
              <a:t>Visualization</a:t>
            </a:r>
            <a:r>
              <a:rPr lang="en-US" sz="2000" u="sng" dirty="0"/>
              <a:t>:- </a:t>
            </a:r>
            <a:r>
              <a:rPr lang="en-US" sz="2000" dirty="0"/>
              <a:t>Connecting data warehouse we will create a interactive report using reporting tool such as Power BI.</a:t>
            </a:r>
          </a:p>
        </p:txBody>
      </p:sp>
      <p:sp>
        <p:nvSpPr>
          <p:cNvPr id="6" name="Title 1"/>
          <p:cNvSpPr txBox="1">
            <a:spLocks/>
          </p:cNvSpPr>
          <p:nvPr/>
        </p:nvSpPr>
        <p:spPr>
          <a:xfrm>
            <a:off x="619126" y="76200"/>
            <a:ext cx="11029949" cy="400050"/>
          </a:xfrm>
          <a:prstGeom prst="rect">
            <a:avLst/>
          </a:prstGeom>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fontScale="97500"/>
          </a:bodyPr>
          <a:lstStyle>
            <a:defPPr>
              <a:defRPr lang="en-US"/>
            </a:defPPr>
            <a:lvl1pPr defTabSz="457189">
              <a:spcBef>
                <a:spcPct val="0"/>
              </a:spcBef>
              <a:buNone/>
              <a:defRPr sz="2400" b="1" cap="none">
                <a:ln w="0"/>
                <a:solidFill>
                  <a:schemeClr val="dk1"/>
                </a:solidFill>
                <a:effectLst>
                  <a:outerShdw blurRad="38100" dist="19050" dir="2700000" algn="tl" rotWithShape="0">
                    <a:schemeClr val="dk1">
                      <a:alpha val="40000"/>
                    </a:schemeClr>
                  </a:outerShdw>
                </a:effectLs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en-US" sz="2000" dirty="0" smtClean="0"/>
              <a:t>End to end flow of ETL </a:t>
            </a:r>
            <a:r>
              <a:rPr lang="en-US" sz="2000" dirty="0"/>
              <a:t>to Visualization process</a:t>
            </a:r>
          </a:p>
        </p:txBody>
      </p:sp>
    </p:spTree>
    <p:extLst>
      <p:ext uri="{BB962C8B-B14F-4D97-AF65-F5344CB8AC3E}">
        <p14:creationId xmlns:p14="http://schemas.microsoft.com/office/powerpoint/2010/main" val="414724722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3200399" y="2724151"/>
            <a:ext cx="5981701" cy="752474"/>
          </a:xfrm>
          <a:prstGeom prst="rect">
            <a:avLst/>
          </a:prstGeom>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accent1"/>
              </a:buClr>
              <a:buSzPct val="11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buClr>
              <a:buSzPct val="11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buClr>
              <a:buSzPct val="11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buClr>
              <a:buSzPct val="11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9pPr>
          </a:lstStyle>
          <a:p>
            <a:r>
              <a:rPr lang="en-US" sz="4000" b="1" dirty="0">
                <a:effectLst>
                  <a:outerShdw blurRad="38100" dist="38100" dir="2700000" algn="tl">
                    <a:srgbClr val="000000">
                      <a:alpha val="43137"/>
                    </a:srgbClr>
                  </a:outerShdw>
                </a:effectLst>
              </a:rPr>
              <a:t>4</a:t>
            </a:r>
            <a:r>
              <a:rPr lang="en-US" sz="4000" b="1" dirty="0" smtClean="0">
                <a:effectLst>
                  <a:outerShdw blurRad="38100" dist="38100" dir="2700000" algn="tl">
                    <a:srgbClr val="000000">
                      <a:alpha val="43137"/>
                    </a:srgbClr>
                  </a:outerShdw>
                </a:effectLst>
              </a:rPr>
              <a:t>) Charts / Visualization</a:t>
            </a:r>
            <a:endParaRPr lang="en-US" sz="4000" b="1" dirty="0">
              <a:effectLst>
                <a:outerShdw blurRad="38100" dist="38100" dir="2700000" algn="tl">
                  <a:srgbClr val="000000">
                    <a:alpha val="43137"/>
                  </a:srgbClr>
                </a:outerShdw>
              </a:effectLst>
            </a:endParaRPr>
          </a:p>
        </p:txBody>
      </p:sp>
      <p:pic>
        <p:nvPicPr>
          <p:cNvPr id="5" name="Picture Placeholder 4"/>
          <p:cNvPicPr>
            <a:picLocks noChangeAspect="1"/>
          </p:cNvPicPr>
          <p:nvPr/>
        </p:nvPicPr>
        <p:blipFill>
          <a:blip r:embed="rId3" cstate="print">
            <a:extLst>
              <a:ext uri="{28A0092B-C50C-407E-A947-70E740481C1C}">
                <a14:useLocalDpi xmlns:a14="http://schemas.microsoft.com/office/drawing/2010/main" val="0"/>
              </a:ext>
            </a:extLst>
          </a:blip>
          <a:srcRect t="6168" b="6168"/>
          <a:stretch>
            <a:fillRect/>
          </a:stretch>
        </p:blipFill>
        <p:spPr>
          <a:xfrm>
            <a:off x="8058675" y="1598145"/>
            <a:ext cx="1748295" cy="964081"/>
          </a:xfrm>
          <a:prstGeom prst="rect">
            <a:avLst/>
          </a:prstGeom>
        </p:spPr>
      </p:pic>
    </p:spTree>
    <p:extLst>
      <p:ext uri="{BB962C8B-B14F-4D97-AF65-F5344CB8AC3E}">
        <p14:creationId xmlns:p14="http://schemas.microsoft.com/office/powerpoint/2010/main" val="184738493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5" y="38100"/>
            <a:ext cx="10687050" cy="400050"/>
          </a:xfrm>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p>
            <a:r>
              <a:rPr lang="en-US" sz="2000" b="1" dirty="0" smtClean="0">
                <a:ln w="0"/>
                <a:solidFill>
                  <a:schemeClr val="tx1"/>
                </a:solidFill>
                <a:effectLst>
                  <a:outerShdw blurRad="38100" dist="38100" dir="2700000" algn="tl">
                    <a:srgbClr val="000000">
                      <a:alpha val="43137"/>
                    </a:srgbClr>
                  </a:outerShdw>
                </a:effectLst>
              </a:rPr>
              <a:t>Connectivity modes in Power BI</a:t>
            </a:r>
            <a:endParaRPr lang="en-US" sz="2000" b="1" dirty="0">
              <a:ln w="0"/>
              <a:solidFill>
                <a:schemeClr val="tx1"/>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657225" y="635428"/>
            <a:ext cx="5669234" cy="1775252"/>
          </a:xfr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rmAutofit fontScale="55000" lnSpcReduction="20000"/>
          </a:bodyPr>
          <a:lstStyle/>
          <a:p>
            <a:r>
              <a:rPr lang="en-US" sz="2200" dirty="0" smtClean="0"/>
              <a:t>In Power BI 3 types of connectivity modes for connecting the data from database.</a:t>
            </a:r>
          </a:p>
          <a:p>
            <a:pPr marL="0" indent="0">
              <a:buNone/>
            </a:pPr>
            <a:r>
              <a:rPr lang="en-US" sz="2200" b="1" dirty="0" smtClean="0"/>
              <a:t>Import:- </a:t>
            </a:r>
          </a:p>
          <a:p>
            <a:pPr lvl="1"/>
            <a:r>
              <a:rPr lang="en-US" sz="2200" dirty="0" smtClean="0"/>
              <a:t>Default </a:t>
            </a:r>
            <a:r>
              <a:rPr lang="en-US" sz="2200" dirty="0"/>
              <a:t>and most common connectivity </a:t>
            </a:r>
            <a:r>
              <a:rPr lang="en-US" sz="2200" dirty="0" smtClean="0"/>
              <a:t>type.</a:t>
            </a:r>
          </a:p>
          <a:p>
            <a:pPr lvl="1"/>
            <a:r>
              <a:rPr lang="en-US" sz="2200" dirty="0" smtClean="0"/>
              <a:t>Allows </a:t>
            </a:r>
            <a:r>
              <a:rPr lang="en-US" sz="2200" dirty="0"/>
              <a:t>you to import data from various sources into Power BI </a:t>
            </a:r>
            <a:r>
              <a:rPr lang="en-US" sz="2200" dirty="0" smtClean="0"/>
              <a:t>Desktop.</a:t>
            </a:r>
          </a:p>
          <a:p>
            <a:pPr lvl="1"/>
            <a:r>
              <a:rPr lang="en-US" sz="2200" dirty="0" smtClean="0"/>
              <a:t>Data </a:t>
            </a:r>
            <a:r>
              <a:rPr lang="en-US" sz="2200" dirty="0"/>
              <a:t>is loaded into the Power BI model, and you can use Power Query and DAX for transformations and </a:t>
            </a:r>
            <a:r>
              <a:rPr lang="en-US" sz="2200" dirty="0" smtClean="0"/>
              <a:t>calculations.</a:t>
            </a:r>
          </a:p>
          <a:p>
            <a:pPr lvl="1"/>
            <a:r>
              <a:rPr lang="en-US" sz="2200" dirty="0" smtClean="0"/>
              <a:t>Suitable </a:t>
            </a:r>
            <a:r>
              <a:rPr lang="en-US" sz="2200" dirty="0"/>
              <a:t>for most data sources and scenarios</a:t>
            </a:r>
            <a:r>
              <a:rPr lang="en-US" sz="2200" dirty="0" smtClean="0"/>
              <a:t>.</a:t>
            </a:r>
          </a:p>
        </p:txBody>
      </p:sp>
      <p:sp>
        <p:nvSpPr>
          <p:cNvPr id="5" name="Content Placeholder 2"/>
          <p:cNvSpPr txBox="1">
            <a:spLocks/>
          </p:cNvSpPr>
          <p:nvPr/>
        </p:nvSpPr>
        <p:spPr>
          <a:xfrm>
            <a:off x="657226" y="4335622"/>
            <a:ext cx="5669234" cy="187189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rmAutofit fontScale="85000" lnSpcReduction="10000"/>
          </a:bodyPr>
          <a:lstStyle>
            <a:lvl1pPr marL="285744" indent="-285744" algn="l" defTabSz="457189" rtl="0" eaLnBrk="1" latinLnBrk="0" hangingPunct="1">
              <a:spcBef>
                <a:spcPct val="20000"/>
              </a:spcBef>
              <a:spcAft>
                <a:spcPts val="600"/>
              </a:spcAft>
              <a:buClr>
                <a:schemeClr val="accent1"/>
              </a:buClr>
              <a:buSzPct val="115000"/>
              <a:buFont typeface="Arial"/>
              <a:buChar char="•"/>
              <a:defRPr sz="2400" kern="1200" cap="none">
                <a:solidFill>
                  <a:schemeClr val="dk1"/>
                </a:solidFill>
                <a:effectLst/>
                <a:latin typeface="+mn-lt"/>
                <a:ea typeface="+mn-ea"/>
                <a:cs typeface="+mn-cs"/>
              </a:defRPr>
            </a:lvl1pPr>
            <a:lvl2pPr marL="742932" indent="-285744" algn="l" defTabSz="457189" rtl="0" eaLnBrk="1" latinLnBrk="0" hangingPunct="1">
              <a:spcBef>
                <a:spcPct val="20000"/>
              </a:spcBef>
              <a:spcAft>
                <a:spcPts val="600"/>
              </a:spcAft>
              <a:buClr>
                <a:schemeClr val="accent1"/>
              </a:buClr>
              <a:buSzPct val="115000"/>
              <a:buFont typeface="Arial"/>
              <a:buChar char="•"/>
              <a:defRPr sz="2000" kern="1200" cap="none">
                <a:solidFill>
                  <a:schemeClr val="dk1"/>
                </a:solidFill>
                <a:effectLst/>
                <a:latin typeface="+mn-lt"/>
                <a:ea typeface="+mn-ea"/>
                <a:cs typeface="+mn-cs"/>
              </a:defRPr>
            </a:lvl2pPr>
            <a:lvl3pPr marL="1200121" indent="-285744" algn="l" defTabSz="457189" rtl="0" eaLnBrk="1" latinLnBrk="0" hangingPunct="1">
              <a:spcBef>
                <a:spcPct val="20000"/>
              </a:spcBef>
              <a:spcAft>
                <a:spcPts val="600"/>
              </a:spcAft>
              <a:buClr>
                <a:schemeClr val="accent1"/>
              </a:buClr>
              <a:buSzPct val="115000"/>
              <a:buFont typeface="Arial"/>
              <a:buChar char="•"/>
              <a:defRPr sz="1800" kern="1200" cap="none">
                <a:solidFill>
                  <a:schemeClr val="dk1"/>
                </a:solidFill>
                <a:effectLst/>
                <a:latin typeface="+mn-lt"/>
                <a:ea typeface="+mn-ea"/>
                <a:cs typeface="+mn-cs"/>
              </a:defRPr>
            </a:lvl3pPr>
            <a:lvl4pPr marL="1543012" indent="-171446" algn="l" defTabSz="457189" rtl="0" eaLnBrk="1" latinLnBrk="0" hangingPunct="1">
              <a:spcBef>
                <a:spcPct val="20000"/>
              </a:spcBef>
              <a:spcAft>
                <a:spcPts val="600"/>
              </a:spcAft>
              <a:buClr>
                <a:schemeClr val="accent1"/>
              </a:buClr>
              <a:buSzPct val="115000"/>
              <a:buFont typeface="Arial"/>
              <a:buChar char="•"/>
              <a:defRPr sz="1600" kern="1200" cap="none">
                <a:solidFill>
                  <a:schemeClr val="dk1"/>
                </a:solidFill>
                <a:effectLst/>
                <a:latin typeface="+mn-lt"/>
                <a:ea typeface="+mn-ea"/>
                <a:cs typeface="+mn-cs"/>
              </a:defRPr>
            </a:lvl4pPr>
            <a:lvl5pPr marL="2000201" indent="-171446" algn="l" defTabSz="457189" rtl="0" eaLnBrk="1" latinLnBrk="0" hangingPunct="1">
              <a:spcBef>
                <a:spcPct val="20000"/>
              </a:spcBef>
              <a:spcAft>
                <a:spcPts val="600"/>
              </a:spcAft>
              <a:buClr>
                <a:schemeClr val="accent1"/>
              </a:buClr>
              <a:buSzPct val="115000"/>
              <a:buFont typeface="Arial"/>
              <a:buChar char="•"/>
              <a:defRPr sz="1400" kern="1200" cap="none">
                <a:solidFill>
                  <a:schemeClr val="dk1"/>
                </a:solidFill>
                <a:effectLst/>
                <a:latin typeface="+mn-lt"/>
                <a:ea typeface="+mn-ea"/>
                <a:cs typeface="+mn-cs"/>
              </a:defRPr>
            </a:lvl5pPr>
            <a:lvl6pPr marL="2514537" indent="-228594" algn="l" defTabSz="457189" rtl="0" eaLnBrk="1" latinLnBrk="0" hangingPunct="1">
              <a:spcBef>
                <a:spcPct val="20000"/>
              </a:spcBef>
              <a:spcAft>
                <a:spcPts val="600"/>
              </a:spcAft>
              <a:buClr>
                <a:schemeClr val="accent1"/>
              </a:buClr>
              <a:buSzPct val="115000"/>
              <a:buFont typeface="Arial"/>
              <a:buChar char="•"/>
              <a:defRPr sz="1400" kern="1200" cap="none">
                <a:solidFill>
                  <a:schemeClr val="dk1"/>
                </a:solidFill>
                <a:effectLst/>
                <a:latin typeface="+mn-lt"/>
                <a:ea typeface="+mn-ea"/>
                <a:cs typeface="+mn-cs"/>
              </a:defRPr>
            </a:lvl6pPr>
            <a:lvl7pPr marL="2971726" indent="-228594" algn="l" defTabSz="457189" rtl="0" eaLnBrk="1" latinLnBrk="0" hangingPunct="1">
              <a:spcBef>
                <a:spcPct val="20000"/>
              </a:spcBef>
              <a:spcAft>
                <a:spcPts val="600"/>
              </a:spcAft>
              <a:buClr>
                <a:schemeClr val="accent1"/>
              </a:buClr>
              <a:buSzPct val="115000"/>
              <a:buFont typeface="Arial"/>
              <a:buChar char="•"/>
              <a:defRPr sz="1400" kern="1200" cap="none">
                <a:solidFill>
                  <a:schemeClr val="dk1"/>
                </a:solidFill>
                <a:effectLst/>
                <a:latin typeface="+mn-lt"/>
                <a:ea typeface="+mn-ea"/>
                <a:cs typeface="+mn-cs"/>
              </a:defRPr>
            </a:lvl7pPr>
            <a:lvl8pPr marL="3428914" indent="-228594" algn="l" defTabSz="457189" rtl="0" eaLnBrk="1" latinLnBrk="0" hangingPunct="1">
              <a:spcBef>
                <a:spcPct val="20000"/>
              </a:spcBef>
              <a:spcAft>
                <a:spcPts val="600"/>
              </a:spcAft>
              <a:buClr>
                <a:schemeClr val="accent1"/>
              </a:buClr>
              <a:buSzPct val="115000"/>
              <a:buFont typeface="Arial"/>
              <a:buChar char="•"/>
              <a:defRPr sz="1400" kern="1200" cap="none">
                <a:solidFill>
                  <a:schemeClr val="dk1"/>
                </a:solidFill>
                <a:effectLst/>
                <a:latin typeface="+mn-lt"/>
                <a:ea typeface="+mn-ea"/>
                <a:cs typeface="+mn-cs"/>
              </a:defRPr>
            </a:lvl8pPr>
            <a:lvl9pPr marL="3886103" indent="-228594" algn="l" defTabSz="457189" rtl="0" eaLnBrk="1" latinLnBrk="0" hangingPunct="1">
              <a:spcBef>
                <a:spcPct val="20000"/>
              </a:spcBef>
              <a:spcAft>
                <a:spcPts val="600"/>
              </a:spcAft>
              <a:buClr>
                <a:schemeClr val="accent1"/>
              </a:buClr>
              <a:buSzPct val="115000"/>
              <a:buFont typeface="Arial"/>
              <a:buChar char="•"/>
              <a:defRPr sz="1400" kern="1200" cap="none">
                <a:solidFill>
                  <a:schemeClr val="dk1"/>
                </a:solidFill>
                <a:effectLst/>
                <a:latin typeface="+mn-lt"/>
                <a:ea typeface="+mn-ea"/>
                <a:cs typeface="+mn-cs"/>
              </a:defRPr>
            </a:lvl9pPr>
          </a:lstStyle>
          <a:p>
            <a:pPr marL="0" indent="0">
              <a:buNone/>
            </a:pPr>
            <a:r>
              <a:rPr lang="en-US" sz="1800" b="1" dirty="0" smtClean="0"/>
              <a:t>Live :- </a:t>
            </a:r>
          </a:p>
          <a:p>
            <a:pPr lvl="1"/>
            <a:r>
              <a:rPr lang="en-US" sz="1500" dirty="0" smtClean="0"/>
              <a:t>Only available for specific data sources: SQL Server Analysis Services, Azure Analysis Services, and Power BI Datasets in the Power BI Service.</a:t>
            </a:r>
          </a:p>
          <a:p>
            <a:pPr lvl="1"/>
            <a:r>
              <a:rPr lang="en-US" sz="1500" dirty="0" smtClean="0"/>
              <a:t>No data is stored in the Power BI model.</a:t>
            </a:r>
          </a:p>
          <a:p>
            <a:pPr lvl="1"/>
            <a:r>
              <a:rPr lang="en-US" sz="1500" dirty="0" smtClean="0"/>
              <a:t>Reports and visuals interact directly with the underlying data source.</a:t>
            </a:r>
          </a:p>
          <a:p>
            <a:pPr lvl="1"/>
            <a:r>
              <a:rPr lang="en-US" sz="1500" dirty="0" smtClean="0"/>
              <a:t>Ideal for scenarios where you have a centralized data model hosted in Analysis Services or Power BI </a:t>
            </a:r>
            <a:r>
              <a:rPr lang="en-US" sz="1500" smtClean="0"/>
              <a:t>Service.</a:t>
            </a:r>
            <a:endParaRPr lang="en-US" sz="1500" dirty="0" smtClean="0"/>
          </a:p>
        </p:txBody>
      </p:sp>
      <p:sp>
        <p:nvSpPr>
          <p:cNvPr id="6" name="Content Placeholder 2"/>
          <p:cNvSpPr txBox="1">
            <a:spLocks/>
          </p:cNvSpPr>
          <p:nvPr/>
        </p:nvSpPr>
        <p:spPr>
          <a:xfrm>
            <a:off x="657225" y="2463490"/>
            <a:ext cx="5669234" cy="1828062"/>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rmAutofit fontScale="77500" lnSpcReduction="20000"/>
          </a:bodyPr>
          <a:lstStyle>
            <a:lvl1pPr marL="285744" indent="-285744" algn="l" defTabSz="457189" rtl="0" eaLnBrk="1" latinLnBrk="0" hangingPunct="1">
              <a:spcBef>
                <a:spcPct val="20000"/>
              </a:spcBef>
              <a:spcAft>
                <a:spcPts val="600"/>
              </a:spcAft>
              <a:buClr>
                <a:schemeClr val="accent1"/>
              </a:buClr>
              <a:buSzPct val="115000"/>
              <a:buFont typeface="Arial"/>
              <a:buChar char="•"/>
              <a:defRPr sz="2400" kern="1200" cap="none">
                <a:solidFill>
                  <a:schemeClr val="dk1"/>
                </a:solidFill>
                <a:effectLst/>
                <a:latin typeface="+mn-lt"/>
                <a:ea typeface="+mn-ea"/>
                <a:cs typeface="+mn-cs"/>
              </a:defRPr>
            </a:lvl1pPr>
            <a:lvl2pPr marL="742932" indent="-285744" algn="l" defTabSz="457189" rtl="0" eaLnBrk="1" latinLnBrk="0" hangingPunct="1">
              <a:spcBef>
                <a:spcPct val="20000"/>
              </a:spcBef>
              <a:spcAft>
                <a:spcPts val="600"/>
              </a:spcAft>
              <a:buClr>
                <a:schemeClr val="accent1"/>
              </a:buClr>
              <a:buSzPct val="115000"/>
              <a:buFont typeface="Arial"/>
              <a:buChar char="•"/>
              <a:defRPr sz="2000" kern="1200" cap="none">
                <a:solidFill>
                  <a:schemeClr val="dk1"/>
                </a:solidFill>
                <a:effectLst/>
                <a:latin typeface="+mn-lt"/>
                <a:ea typeface="+mn-ea"/>
                <a:cs typeface="+mn-cs"/>
              </a:defRPr>
            </a:lvl2pPr>
            <a:lvl3pPr marL="1200121" indent="-285744" algn="l" defTabSz="457189" rtl="0" eaLnBrk="1" latinLnBrk="0" hangingPunct="1">
              <a:spcBef>
                <a:spcPct val="20000"/>
              </a:spcBef>
              <a:spcAft>
                <a:spcPts val="600"/>
              </a:spcAft>
              <a:buClr>
                <a:schemeClr val="accent1"/>
              </a:buClr>
              <a:buSzPct val="115000"/>
              <a:buFont typeface="Arial"/>
              <a:buChar char="•"/>
              <a:defRPr sz="1800" kern="1200" cap="none">
                <a:solidFill>
                  <a:schemeClr val="dk1"/>
                </a:solidFill>
                <a:effectLst/>
                <a:latin typeface="+mn-lt"/>
                <a:ea typeface="+mn-ea"/>
                <a:cs typeface="+mn-cs"/>
              </a:defRPr>
            </a:lvl3pPr>
            <a:lvl4pPr marL="1543012" indent="-171446" algn="l" defTabSz="457189" rtl="0" eaLnBrk="1" latinLnBrk="0" hangingPunct="1">
              <a:spcBef>
                <a:spcPct val="20000"/>
              </a:spcBef>
              <a:spcAft>
                <a:spcPts val="600"/>
              </a:spcAft>
              <a:buClr>
                <a:schemeClr val="accent1"/>
              </a:buClr>
              <a:buSzPct val="115000"/>
              <a:buFont typeface="Arial"/>
              <a:buChar char="•"/>
              <a:defRPr sz="1600" kern="1200" cap="none">
                <a:solidFill>
                  <a:schemeClr val="dk1"/>
                </a:solidFill>
                <a:effectLst/>
                <a:latin typeface="+mn-lt"/>
                <a:ea typeface="+mn-ea"/>
                <a:cs typeface="+mn-cs"/>
              </a:defRPr>
            </a:lvl4pPr>
            <a:lvl5pPr marL="2000201" indent="-171446" algn="l" defTabSz="457189" rtl="0" eaLnBrk="1" latinLnBrk="0" hangingPunct="1">
              <a:spcBef>
                <a:spcPct val="20000"/>
              </a:spcBef>
              <a:spcAft>
                <a:spcPts val="600"/>
              </a:spcAft>
              <a:buClr>
                <a:schemeClr val="accent1"/>
              </a:buClr>
              <a:buSzPct val="115000"/>
              <a:buFont typeface="Arial"/>
              <a:buChar char="•"/>
              <a:defRPr sz="1400" kern="1200" cap="none">
                <a:solidFill>
                  <a:schemeClr val="dk1"/>
                </a:solidFill>
                <a:effectLst/>
                <a:latin typeface="+mn-lt"/>
                <a:ea typeface="+mn-ea"/>
                <a:cs typeface="+mn-cs"/>
              </a:defRPr>
            </a:lvl5pPr>
            <a:lvl6pPr marL="2514537" indent="-228594" algn="l" defTabSz="457189" rtl="0" eaLnBrk="1" latinLnBrk="0" hangingPunct="1">
              <a:spcBef>
                <a:spcPct val="20000"/>
              </a:spcBef>
              <a:spcAft>
                <a:spcPts val="600"/>
              </a:spcAft>
              <a:buClr>
                <a:schemeClr val="accent1"/>
              </a:buClr>
              <a:buSzPct val="115000"/>
              <a:buFont typeface="Arial"/>
              <a:buChar char="•"/>
              <a:defRPr sz="1400" kern="1200" cap="none">
                <a:solidFill>
                  <a:schemeClr val="dk1"/>
                </a:solidFill>
                <a:effectLst/>
                <a:latin typeface="+mn-lt"/>
                <a:ea typeface="+mn-ea"/>
                <a:cs typeface="+mn-cs"/>
              </a:defRPr>
            </a:lvl6pPr>
            <a:lvl7pPr marL="2971726" indent="-228594" algn="l" defTabSz="457189" rtl="0" eaLnBrk="1" latinLnBrk="0" hangingPunct="1">
              <a:spcBef>
                <a:spcPct val="20000"/>
              </a:spcBef>
              <a:spcAft>
                <a:spcPts val="600"/>
              </a:spcAft>
              <a:buClr>
                <a:schemeClr val="accent1"/>
              </a:buClr>
              <a:buSzPct val="115000"/>
              <a:buFont typeface="Arial"/>
              <a:buChar char="•"/>
              <a:defRPr sz="1400" kern="1200" cap="none">
                <a:solidFill>
                  <a:schemeClr val="dk1"/>
                </a:solidFill>
                <a:effectLst/>
                <a:latin typeface="+mn-lt"/>
                <a:ea typeface="+mn-ea"/>
                <a:cs typeface="+mn-cs"/>
              </a:defRPr>
            </a:lvl7pPr>
            <a:lvl8pPr marL="3428914" indent="-228594" algn="l" defTabSz="457189" rtl="0" eaLnBrk="1" latinLnBrk="0" hangingPunct="1">
              <a:spcBef>
                <a:spcPct val="20000"/>
              </a:spcBef>
              <a:spcAft>
                <a:spcPts val="600"/>
              </a:spcAft>
              <a:buClr>
                <a:schemeClr val="accent1"/>
              </a:buClr>
              <a:buSzPct val="115000"/>
              <a:buFont typeface="Arial"/>
              <a:buChar char="•"/>
              <a:defRPr sz="1400" kern="1200" cap="none">
                <a:solidFill>
                  <a:schemeClr val="dk1"/>
                </a:solidFill>
                <a:effectLst/>
                <a:latin typeface="+mn-lt"/>
                <a:ea typeface="+mn-ea"/>
                <a:cs typeface="+mn-cs"/>
              </a:defRPr>
            </a:lvl8pPr>
            <a:lvl9pPr marL="3886103" indent="-228594" algn="l" defTabSz="457189" rtl="0" eaLnBrk="1" latinLnBrk="0" hangingPunct="1">
              <a:spcBef>
                <a:spcPct val="20000"/>
              </a:spcBef>
              <a:spcAft>
                <a:spcPts val="600"/>
              </a:spcAft>
              <a:buClr>
                <a:schemeClr val="accent1"/>
              </a:buClr>
              <a:buSzPct val="115000"/>
              <a:buFont typeface="Arial"/>
              <a:buChar char="•"/>
              <a:defRPr sz="1400" kern="1200" cap="none">
                <a:solidFill>
                  <a:schemeClr val="dk1"/>
                </a:solidFill>
                <a:effectLst/>
                <a:latin typeface="+mn-lt"/>
                <a:ea typeface="+mn-ea"/>
                <a:cs typeface="+mn-cs"/>
              </a:defRPr>
            </a:lvl9pPr>
          </a:lstStyle>
          <a:p>
            <a:pPr marL="0" indent="0">
              <a:buNone/>
            </a:pPr>
            <a:r>
              <a:rPr lang="en-US" sz="1800" b="1" dirty="0"/>
              <a:t>Direct :- </a:t>
            </a:r>
          </a:p>
          <a:p>
            <a:pPr lvl="1"/>
            <a:r>
              <a:rPr lang="en-US" sz="1500" dirty="0"/>
              <a:t>Available for specific data sources.</a:t>
            </a:r>
          </a:p>
          <a:p>
            <a:pPr lvl="1"/>
            <a:r>
              <a:rPr lang="en-US" sz="1500" dirty="0"/>
              <a:t>Power BI stores only metadata in the model, not the actual data. </a:t>
            </a:r>
          </a:p>
          <a:p>
            <a:pPr lvl="1"/>
            <a:r>
              <a:rPr lang="en-US" sz="1500" dirty="0"/>
              <a:t>When you interact with visuals, queries are sent directly to the data source. Power Query not work here and Data view hide.</a:t>
            </a:r>
          </a:p>
          <a:p>
            <a:pPr lvl="1"/>
            <a:r>
              <a:rPr lang="en-US" sz="1500" dirty="0"/>
              <a:t>Useful for scenarios where data needs to remain up-to-date in the source system and not stored within Power BI. Its ideal for large datasets that can not be loaded in memory.</a:t>
            </a:r>
          </a:p>
        </p:txBody>
      </p:sp>
      <p:pic>
        <p:nvPicPr>
          <p:cNvPr id="7" name="Picture 6"/>
          <p:cNvPicPr/>
          <p:nvPr/>
        </p:nvPicPr>
        <p:blipFill>
          <a:blip r:embed="rId2"/>
          <a:stretch>
            <a:fillRect/>
          </a:stretch>
        </p:blipFill>
        <p:spPr>
          <a:xfrm>
            <a:off x="6445683" y="685704"/>
            <a:ext cx="5017771" cy="17249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p:cNvPicPr/>
          <p:nvPr/>
        </p:nvPicPr>
        <p:blipFill>
          <a:blip r:embed="rId3"/>
          <a:stretch>
            <a:fillRect/>
          </a:stretch>
        </p:blipFill>
        <p:spPr>
          <a:xfrm>
            <a:off x="6445683" y="2558000"/>
            <a:ext cx="5069810" cy="16274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p:nvPr/>
        </p:nvPicPr>
        <p:blipFill>
          <a:blip r:embed="rId4"/>
          <a:stretch>
            <a:fillRect/>
          </a:stretch>
        </p:blipFill>
        <p:spPr>
          <a:xfrm>
            <a:off x="6445683" y="4335622"/>
            <a:ext cx="5069810" cy="18718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066910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9948" y="67735"/>
            <a:ext cx="11097319" cy="370880"/>
          </a:xfrm>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p>
            <a:r>
              <a:rPr lang="en-US" sz="2000" b="1" dirty="0" smtClean="0">
                <a:ln w="0"/>
                <a:solidFill>
                  <a:schemeClr val="tx1"/>
                </a:solidFill>
                <a:effectLst>
                  <a:outerShdw blurRad="38100" dist="38100" dir="2700000" algn="tl">
                    <a:srgbClr val="000000">
                      <a:alpha val="43137"/>
                    </a:srgbClr>
                  </a:outerShdw>
                </a:effectLst>
                <a:latin typeface="+mn-lt"/>
                <a:ea typeface="+mn-ea"/>
                <a:cs typeface="+mn-cs"/>
              </a:rPr>
              <a:t>Charts / Visuals</a:t>
            </a:r>
            <a:endParaRPr lang="en-US" sz="2000" b="1" dirty="0">
              <a:ln w="0"/>
              <a:solidFill>
                <a:schemeClr val="tx1"/>
              </a:solidFill>
              <a:effectLst>
                <a:outerShdw blurRad="38100" dist="38100" dir="2700000" algn="tl">
                  <a:srgbClr val="000000">
                    <a:alpha val="43137"/>
                  </a:srgbClr>
                </a:outerShdw>
              </a:effectLst>
              <a:latin typeface="+mn-lt"/>
              <a:ea typeface="+mn-ea"/>
              <a:cs typeface="+mn-cs"/>
            </a:endParaRPr>
          </a:p>
        </p:txBody>
      </p:sp>
      <p:sp>
        <p:nvSpPr>
          <p:cNvPr id="3" name="Content Placeholder 2"/>
          <p:cNvSpPr>
            <a:spLocks noGrp="1"/>
          </p:cNvSpPr>
          <p:nvPr>
            <p:ph idx="1"/>
          </p:nvPr>
        </p:nvSpPr>
        <p:spPr>
          <a:xfrm>
            <a:off x="644447" y="631903"/>
            <a:ext cx="10878480" cy="565924"/>
          </a:xfr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rmAutofit fontScale="92500" lnSpcReduction="10000"/>
          </a:bodyPr>
          <a:lstStyle/>
          <a:p>
            <a:r>
              <a:rPr lang="en-US" sz="1800" dirty="0">
                <a:solidFill>
                  <a:schemeClr val="dk1"/>
                </a:solidFill>
              </a:rPr>
              <a:t>A chart (sometimes known as a graph) is a graphical representation for data visualization, in which "the data is represented by symbols, such as bar chart, line chart, pie chart, column charts, cards etc.."</a:t>
            </a:r>
          </a:p>
        </p:txBody>
      </p:sp>
      <p:sp>
        <p:nvSpPr>
          <p:cNvPr id="4" name="Content Placeholder 2"/>
          <p:cNvSpPr txBox="1">
            <a:spLocks/>
          </p:cNvSpPr>
          <p:nvPr/>
        </p:nvSpPr>
        <p:spPr>
          <a:xfrm>
            <a:off x="741089" y="1316774"/>
            <a:ext cx="2089228" cy="405161"/>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rmAutofit/>
          </a:bodyPr>
          <a:lstStyle>
            <a:lvl1pPr marL="285744" indent="-285744" algn="l" defTabSz="457189" rtl="0" eaLnBrk="1" latinLnBrk="0" hangingPunct="1">
              <a:spcBef>
                <a:spcPct val="20000"/>
              </a:spcBef>
              <a:spcAft>
                <a:spcPts val="600"/>
              </a:spcAft>
              <a:buClr>
                <a:schemeClr val="accent1"/>
              </a:buClr>
              <a:buSzPct val="115000"/>
              <a:buFont typeface="Arial"/>
              <a:buChar char="•"/>
              <a:defRPr sz="2400" kern="1200" cap="none">
                <a:solidFill>
                  <a:schemeClr val="dk1"/>
                </a:solidFill>
                <a:effectLst/>
                <a:latin typeface="+mn-lt"/>
                <a:ea typeface="+mn-ea"/>
                <a:cs typeface="+mn-cs"/>
              </a:defRPr>
            </a:lvl1pPr>
            <a:lvl2pPr marL="742932" indent="-285744" algn="l" defTabSz="457189" rtl="0" eaLnBrk="1" latinLnBrk="0" hangingPunct="1">
              <a:spcBef>
                <a:spcPct val="20000"/>
              </a:spcBef>
              <a:spcAft>
                <a:spcPts val="600"/>
              </a:spcAft>
              <a:buClr>
                <a:schemeClr val="accent1"/>
              </a:buClr>
              <a:buSzPct val="115000"/>
              <a:buFont typeface="Arial"/>
              <a:buChar char="•"/>
              <a:defRPr sz="2000" kern="1200" cap="none">
                <a:solidFill>
                  <a:schemeClr val="dk1"/>
                </a:solidFill>
                <a:effectLst/>
                <a:latin typeface="+mn-lt"/>
                <a:ea typeface="+mn-ea"/>
                <a:cs typeface="+mn-cs"/>
              </a:defRPr>
            </a:lvl2pPr>
            <a:lvl3pPr marL="1200121" indent="-285744" algn="l" defTabSz="457189" rtl="0" eaLnBrk="1" latinLnBrk="0" hangingPunct="1">
              <a:spcBef>
                <a:spcPct val="20000"/>
              </a:spcBef>
              <a:spcAft>
                <a:spcPts val="600"/>
              </a:spcAft>
              <a:buClr>
                <a:schemeClr val="accent1"/>
              </a:buClr>
              <a:buSzPct val="115000"/>
              <a:buFont typeface="Arial"/>
              <a:buChar char="•"/>
              <a:defRPr sz="1800" kern="1200" cap="none">
                <a:solidFill>
                  <a:schemeClr val="dk1"/>
                </a:solidFill>
                <a:effectLst/>
                <a:latin typeface="+mn-lt"/>
                <a:ea typeface="+mn-ea"/>
                <a:cs typeface="+mn-cs"/>
              </a:defRPr>
            </a:lvl3pPr>
            <a:lvl4pPr marL="1543012" indent="-171446" algn="l" defTabSz="457189" rtl="0" eaLnBrk="1" latinLnBrk="0" hangingPunct="1">
              <a:spcBef>
                <a:spcPct val="20000"/>
              </a:spcBef>
              <a:spcAft>
                <a:spcPts val="600"/>
              </a:spcAft>
              <a:buClr>
                <a:schemeClr val="accent1"/>
              </a:buClr>
              <a:buSzPct val="115000"/>
              <a:buFont typeface="Arial"/>
              <a:buChar char="•"/>
              <a:defRPr sz="1600" kern="1200" cap="none">
                <a:solidFill>
                  <a:schemeClr val="dk1"/>
                </a:solidFill>
                <a:effectLst/>
                <a:latin typeface="+mn-lt"/>
                <a:ea typeface="+mn-ea"/>
                <a:cs typeface="+mn-cs"/>
              </a:defRPr>
            </a:lvl4pPr>
            <a:lvl5pPr marL="2000201" indent="-171446" algn="l" defTabSz="457189" rtl="0" eaLnBrk="1" latinLnBrk="0" hangingPunct="1">
              <a:spcBef>
                <a:spcPct val="20000"/>
              </a:spcBef>
              <a:spcAft>
                <a:spcPts val="600"/>
              </a:spcAft>
              <a:buClr>
                <a:schemeClr val="accent1"/>
              </a:buClr>
              <a:buSzPct val="115000"/>
              <a:buFont typeface="Arial"/>
              <a:buChar char="•"/>
              <a:defRPr sz="1400" kern="1200" cap="none">
                <a:solidFill>
                  <a:schemeClr val="dk1"/>
                </a:solidFill>
                <a:effectLst/>
                <a:latin typeface="+mn-lt"/>
                <a:ea typeface="+mn-ea"/>
                <a:cs typeface="+mn-cs"/>
              </a:defRPr>
            </a:lvl5pPr>
            <a:lvl6pPr marL="2514537" indent="-228594" algn="l" defTabSz="457189" rtl="0" eaLnBrk="1" latinLnBrk="0" hangingPunct="1">
              <a:spcBef>
                <a:spcPct val="20000"/>
              </a:spcBef>
              <a:spcAft>
                <a:spcPts val="600"/>
              </a:spcAft>
              <a:buClr>
                <a:schemeClr val="accent1"/>
              </a:buClr>
              <a:buSzPct val="115000"/>
              <a:buFont typeface="Arial"/>
              <a:buChar char="•"/>
              <a:defRPr sz="1400" kern="1200" cap="none">
                <a:solidFill>
                  <a:schemeClr val="dk1"/>
                </a:solidFill>
                <a:effectLst/>
                <a:latin typeface="+mn-lt"/>
                <a:ea typeface="+mn-ea"/>
                <a:cs typeface="+mn-cs"/>
              </a:defRPr>
            </a:lvl6pPr>
            <a:lvl7pPr marL="2971726" indent="-228594" algn="l" defTabSz="457189" rtl="0" eaLnBrk="1" latinLnBrk="0" hangingPunct="1">
              <a:spcBef>
                <a:spcPct val="20000"/>
              </a:spcBef>
              <a:spcAft>
                <a:spcPts val="600"/>
              </a:spcAft>
              <a:buClr>
                <a:schemeClr val="accent1"/>
              </a:buClr>
              <a:buSzPct val="115000"/>
              <a:buFont typeface="Arial"/>
              <a:buChar char="•"/>
              <a:defRPr sz="1400" kern="1200" cap="none">
                <a:solidFill>
                  <a:schemeClr val="dk1"/>
                </a:solidFill>
                <a:effectLst/>
                <a:latin typeface="+mn-lt"/>
                <a:ea typeface="+mn-ea"/>
                <a:cs typeface="+mn-cs"/>
              </a:defRPr>
            </a:lvl7pPr>
            <a:lvl8pPr marL="3428914" indent="-228594" algn="l" defTabSz="457189" rtl="0" eaLnBrk="1" latinLnBrk="0" hangingPunct="1">
              <a:spcBef>
                <a:spcPct val="20000"/>
              </a:spcBef>
              <a:spcAft>
                <a:spcPts val="600"/>
              </a:spcAft>
              <a:buClr>
                <a:schemeClr val="accent1"/>
              </a:buClr>
              <a:buSzPct val="115000"/>
              <a:buFont typeface="Arial"/>
              <a:buChar char="•"/>
              <a:defRPr sz="1400" kern="1200" cap="none">
                <a:solidFill>
                  <a:schemeClr val="dk1"/>
                </a:solidFill>
                <a:effectLst/>
                <a:latin typeface="+mn-lt"/>
                <a:ea typeface="+mn-ea"/>
                <a:cs typeface="+mn-cs"/>
              </a:defRPr>
            </a:lvl8pPr>
            <a:lvl9pPr marL="3886103" indent="-228594" algn="l" defTabSz="457189" rtl="0" eaLnBrk="1" latinLnBrk="0" hangingPunct="1">
              <a:spcBef>
                <a:spcPct val="20000"/>
              </a:spcBef>
              <a:spcAft>
                <a:spcPts val="600"/>
              </a:spcAft>
              <a:buClr>
                <a:schemeClr val="accent1"/>
              </a:buClr>
              <a:buSzPct val="115000"/>
              <a:buFont typeface="Arial"/>
              <a:buChar char="•"/>
              <a:defRPr sz="1400" kern="1200" cap="none">
                <a:solidFill>
                  <a:schemeClr val="dk1"/>
                </a:solidFill>
                <a:effectLst/>
                <a:latin typeface="+mn-lt"/>
                <a:ea typeface="+mn-ea"/>
                <a:cs typeface="+mn-cs"/>
              </a:defRPr>
            </a:lvl9pPr>
          </a:lstStyle>
          <a:p>
            <a:pPr marL="0" indent="0">
              <a:buNone/>
            </a:pPr>
            <a:r>
              <a:rPr lang="en-US" sz="1800" b="1" dirty="0" smtClean="0"/>
              <a:t>1) Column Chart</a:t>
            </a:r>
            <a:endParaRPr lang="en-US" sz="1800" b="1" dirty="0"/>
          </a:p>
        </p:txBody>
      </p:sp>
      <p:pic>
        <p:nvPicPr>
          <p:cNvPr id="5" name="Picture 4"/>
          <p:cNvPicPr>
            <a:picLocks noChangeAspect="1"/>
          </p:cNvPicPr>
          <p:nvPr/>
        </p:nvPicPr>
        <p:blipFill>
          <a:blip r:embed="rId3"/>
          <a:stretch>
            <a:fillRect/>
          </a:stretch>
        </p:blipFill>
        <p:spPr>
          <a:xfrm>
            <a:off x="741091" y="2824976"/>
            <a:ext cx="5198792" cy="32710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p:cNvPicPr>
            <a:picLocks noChangeAspect="1"/>
          </p:cNvPicPr>
          <p:nvPr/>
        </p:nvPicPr>
        <p:blipFill>
          <a:blip r:embed="rId4"/>
          <a:stretch>
            <a:fillRect/>
          </a:stretch>
        </p:blipFill>
        <p:spPr>
          <a:xfrm>
            <a:off x="6155473" y="2824976"/>
            <a:ext cx="5367454" cy="32952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Content Placeholder 2"/>
          <p:cNvSpPr txBox="1">
            <a:spLocks/>
          </p:cNvSpPr>
          <p:nvPr/>
        </p:nvSpPr>
        <p:spPr>
          <a:xfrm>
            <a:off x="741089" y="1910111"/>
            <a:ext cx="5258267" cy="795918"/>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rmAutofit fontScale="92500" lnSpcReduction="10000"/>
          </a:bodyPr>
          <a:lstStyle>
            <a:lvl1pPr marL="285744" indent="-285744" defTabSz="457189">
              <a:spcBef>
                <a:spcPct val="20000"/>
              </a:spcBef>
              <a:spcAft>
                <a:spcPts val="600"/>
              </a:spcAft>
              <a:buClr>
                <a:schemeClr val="accent1"/>
              </a:buClr>
              <a:buSzPct val="115000"/>
              <a:buFont typeface="Arial"/>
              <a:buChar char="•"/>
              <a:defRPr cap="none">
                <a:effectLst/>
              </a:defRPr>
            </a:lvl1pPr>
            <a:lvl2pPr marL="742932" indent="-285744" defTabSz="457189">
              <a:spcBef>
                <a:spcPct val="20000"/>
              </a:spcBef>
              <a:spcAft>
                <a:spcPts val="600"/>
              </a:spcAft>
              <a:buClr>
                <a:schemeClr val="accent1"/>
              </a:buClr>
              <a:buSzPct val="115000"/>
              <a:buFont typeface="Arial"/>
              <a:buChar char="•"/>
              <a:defRPr sz="2000" cap="none">
                <a:effectLst/>
              </a:defRPr>
            </a:lvl2pPr>
            <a:lvl3pPr marL="1200121" indent="-285744" defTabSz="457189">
              <a:spcBef>
                <a:spcPct val="20000"/>
              </a:spcBef>
              <a:spcAft>
                <a:spcPts val="600"/>
              </a:spcAft>
              <a:buClr>
                <a:schemeClr val="accent1"/>
              </a:buClr>
              <a:buSzPct val="115000"/>
              <a:buFont typeface="Arial"/>
              <a:buChar char="•"/>
              <a:defRPr cap="none">
                <a:effectLst/>
              </a:defRPr>
            </a:lvl3pPr>
            <a:lvl4pPr marL="1543012" indent="-171446" defTabSz="457189">
              <a:spcBef>
                <a:spcPct val="20000"/>
              </a:spcBef>
              <a:spcAft>
                <a:spcPts val="600"/>
              </a:spcAft>
              <a:buClr>
                <a:schemeClr val="accent1"/>
              </a:buClr>
              <a:buSzPct val="115000"/>
              <a:buFont typeface="Arial"/>
              <a:buChar char="•"/>
              <a:defRPr sz="1600" cap="none">
                <a:effectLst/>
              </a:defRPr>
            </a:lvl4pPr>
            <a:lvl5pPr marL="2000201" indent="-171446" defTabSz="457189">
              <a:spcBef>
                <a:spcPct val="20000"/>
              </a:spcBef>
              <a:spcAft>
                <a:spcPts val="600"/>
              </a:spcAft>
              <a:buClr>
                <a:schemeClr val="accent1"/>
              </a:buClr>
              <a:buSzPct val="115000"/>
              <a:buFont typeface="Arial"/>
              <a:buChar char="•"/>
              <a:defRPr sz="1400" cap="none">
                <a:effectLst/>
              </a:defRPr>
            </a:lvl5pPr>
            <a:lvl6pPr marL="2514537" indent="-228594" defTabSz="457189">
              <a:spcBef>
                <a:spcPct val="20000"/>
              </a:spcBef>
              <a:spcAft>
                <a:spcPts val="600"/>
              </a:spcAft>
              <a:buClr>
                <a:schemeClr val="accent1"/>
              </a:buClr>
              <a:buSzPct val="115000"/>
              <a:buFont typeface="Arial"/>
              <a:buChar char="•"/>
              <a:defRPr sz="1400" cap="none">
                <a:effectLst/>
              </a:defRPr>
            </a:lvl6pPr>
            <a:lvl7pPr marL="2971726" indent="-228594" defTabSz="457189">
              <a:spcBef>
                <a:spcPct val="20000"/>
              </a:spcBef>
              <a:spcAft>
                <a:spcPts val="600"/>
              </a:spcAft>
              <a:buClr>
                <a:schemeClr val="accent1"/>
              </a:buClr>
              <a:buSzPct val="115000"/>
              <a:buFont typeface="Arial"/>
              <a:buChar char="•"/>
              <a:defRPr sz="1400" cap="none">
                <a:effectLst/>
              </a:defRPr>
            </a:lvl7pPr>
            <a:lvl8pPr marL="3428914" indent="-228594" defTabSz="457189">
              <a:spcBef>
                <a:spcPct val="20000"/>
              </a:spcBef>
              <a:spcAft>
                <a:spcPts val="600"/>
              </a:spcAft>
              <a:buClr>
                <a:schemeClr val="accent1"/>
              </a:buClr>
              <a:buSzPct val="115000"/>
              <a:buFont typeface="Arial"/>
              <a:buChar char="•"/>
              <a:defRPr sz="1400" cap="none">
                <a:effectLst/>
              </a:defRPr>
            </a:lvl8pPr>
            <a:lvl9pPr marL="3886103" indent="-228594" defTabSz="457189">
              <a:spcBef>
                <a:spcPct val="20000"/>
              </a:spcBef>
              <a:spcAft>
                <a:spcPts val="600"/>
              </a:spcAft>
              <a:buClr>
                <a:schemeClr val="accent1"/>
              </a:buClr>
              <a:buSzPct val="115000"/>
              <a:buFont typeface="Arial"/>
              <a:buChar char="•"/>
              <a:defRPr sz="1400" cap="none">
                <a:effectLst/>
              </a:defRPr>
            </a:lvl9pPr>
          </a:lstStyle>
          <a:p>
            <a:pPr marL="0" indent="0">
              <a:buNone/>
            </a:pPr>
            <a:r>
              <a:rPr lang="en-US" b="1" u="sng" dirty="0" smtClean="0"/>
              <a:t>Clustered Column Chart</a:t>
            </a:r>
            <a:r>
              <a:rPr lang="en-US" dirty="0" smtClean="0"/>
              <a:t>:- </a:t>
            </a:r>
            <a:r>
              <a:rPr lang="en-US" dirty="0"/>
              <a:t>This is a default column chart where all the categories are displayed against the same value category.</a:t>
            </a:r>
          </a:p>
        </p:txBody>
      </p:sp>
      <p:sp>
        <p:nvSpPr>
          <p:cNvPr id="8" name="Content Placeholder 2"/>
          <p:cNvSpPr txBox="1">
            <a:spLocks/>
          </p:cNvSpPr>
          <p:nvPr/>
        </p:nvSpPr>
        <p:spPr>
          <a:xfrm>
            <a:off x="6096000" y="1916616"/>
            <a:ext cx="5426927" cy="795918"/>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rmAutofit fontScale="92500" lnSpcReduction="10000"/>
          </a:bodyPr>
          <a:lstStyle>
            <a:defPPr>
              <a:defRPr lang="en-US"/>
            </a:defPPr>
            <a:lvl1pPr marL="285744" indent="-285744" defTabSz="457189">
              <a:spcBef>
                <a:spcPct val="20000"/>
              </a:spcBef>
              <a:spcAft>
                <a:spcPts val="600"/>
              </a:spcAft>
              <a:buClr>
                <a:schemeClr val="accent1"/>
              </a:buClr>
              <a:buSzPct val="115000"/>
              <a:buFont typeface="Arial"/>
              <a:buChar char="•"/>
              <a:defRPr cap="none">
                <a:effectLst/>
              </a:defRPr>
            </a:lvl1pPr>
            <a:lvl2pPr marL="742932" indent="-285744" defTabSz="457189">
              <a:spcBef>
                <a:spcPct val="20000"/>
              </a:spcBef>
              <a:spcAft>
                <a:spcPts val="600"/>
              </a:spcAft>
              <a:buClr>
                <a:schemeClr val="accent1"/>
              </a:buClr>
              <a:buSzPct val="115000"/>
              <a:buFont typeface="Arial"/>
              <a:buChar char="•"/>
              <a:defRPr sz="2000" cap="none">
                <a:effectLst/>
              </a:defRPr>
            </a:lvl2pPr>
            <a:lvl3pPr marL="1200121" indent="-285744" defTabSz="457189">
              <a:spcBef>
                <a:spcPct val="20000"/>
              </a:spcBef>
              <a:spcAft>
                <a:spcPts val="600"/>
              </a:spcAft>
              <a:buClr>
                <a:schemeClr val="accent1"/>
              </a:buClr>
              <a:buSzPct val="115000"/>
              <a:buFont typeface="Arial"/>
              <a:buChar char="•"/>
              <a:defRPr cap="none">
                <a:effectLst/>
              </a:defRPr>
            </a:lvl3pPr>
            <a:lvl4pPr marL="1543012" indent="-171446" defTabSz="457189">
              <a:spcBef>
                <a:spcPct val="20000"/>
              </a:spcBef>
              <a:spcAft>
                <a:spcPts val="600"/>
              </a:spcAft>
              <a:buClr>
                <a:schemeClr val="accent1"/>
              </a:buClr>
              <a:buSzPct val="115000"/>
              <a:buFont typeface="Arial"/>
              <a:buChar char="•"/>
              <a:defRPr sz="1600" cap="none">
                <a:effectLst/>
              </a:defRPr>
            </a:lvl4pPr>
            <a:lvl5pPr marL="2000201" indent="-171446" defTabSz="457189">
              <a:spcBef>
                <a:spcPct val="20000"/>
              </a:spcBef>
              <a:spcAft>
                <a:spcPts val="600"/>
              </a:spcAft>
              <a:buClr>
                <a:schemeClr val="accent1"/>
              </a:buClr>
              <a:buSzPct val="115000"/>
              <a:buFont typeface="Arial"/>
              <a:buChar char="•"/>
              <a:defRPr sz="1400" cap="none">
                <a:effectLst/>
              </a:defRPr>
            </a:lvl5pPr>
            <a:lvl6pPr marL="2514537" indent="-228594" defTabSz="457189">
              <a:spcBef>
                <a:spcPct val="20000"/>
              </a:spcBef>
              <a:spcAft>
                <a:spcPts val="600"/>
              </a:spcAft>
              <a:buClr>
                <a:schemeClr val="accent1"/>
              </a:buClr>
              <a:buSzPct val="115000"/>
              <a:buFont typeface="Arial"/>
              <a:buChar char="•"/>
              <a:defRPr sz="1400" cap="none">
                <a:effectLst/>
              </a:defRPr>
            </a:lvl6pPr>
            <a:lvl7pPr marL="2971726" indent="-228594" defTabSz="457189">
              <a:spcBef>
                <a:spcPct val="20000"/>
              </a:spcBef>
              <a:spcAft>
                <a:spcPts val="600"/>
              </a:spcAft>
              <a:buClr>
                <a:schemeClr val="accent1"/>
              </a:buClr>
              <a:buSzPct val="115000"/>
              <a:buFont typeface="Arial"/>
              <a:buChar char="•"/>
              <a:defRPr sz="1400" cap="none">
                <a:effectLst/>
              </a:defRPr>
            </a:lvl7pPr>
            <a:lvl8pPr marL="3428914" indent="-228594" defTabSz="457189">
              <a:spcBef>
                <a:spcPct val="20000"/>
              </a:spcBef>
              <a:spcAft>
                <a:spcPts val="600"/>
              </a:spcAft>
              <a:buClr>
                <a:schemeClr val="accent1"/>
              </a:buClr>
              <a:buSzPct val="115000"/>
              <a:buFont typeface="Arial"/>
              <a:buChar char="•"/>
              <a:defRPr sz="1400" cap="none">
                <a:effectLst/>
              </a:defRPr>
            </a:lvl8pPr>
            <a:lvl9pPr marL="3886103" indent="-228594" defTabSz="457189">
              <a:spcBef>
                <a:spcPct val="20000"/>
              </a:spcBef>
              <a:spcAft>
                <a:spcPts val="600"/>
              </a:spcAft>
              <a:buClr>
                <a:schemeClr val="accent1"/>
              </a:buClr>
              <a:buSzPct val="115000"/>
              <a:buFont typeface="Arial"/>
              <a:buChar char="•"/>
              <a:defRPr sz="1400" cap="none">
                <a:effectLst/>
              </a:defRPr>
            </a:lvl9pPr>
          </a:lstStyle>
          <a:p>
            <a:pPr marL="0" indent="0">
              <a:buNone/>
            </a:pPr>
            <a:r>
              <a:rPr lang="en-US" b="1" dirty="0" smtClean="0"/>
              <a:t>Stacked Column Chart:- </a:t>
            </a:r>
            <a:r>
              <a:rPr lang="en-US" dirty="0"/>
              <a:t>These are the basic typed charts that allow the comparison of one category to another category.</a:t>
            </a:r>
            <a:endParaRPr lang="en-US" b="1" dirty="0"/>
          </a:p>
        </p:txBody>
      </p:sp>
      <p:cxnSp>
        <p:nvCxnSpPr>
          <p:cNvPr id="10" name="Straight Connector 9"/>
          <p:cNvCxnSpPr/>
          <p:nvPr/>
        </p:nvCxnSpPr>
        <p:spPr>
          <a:xfrm>
            <a:off x="6044017" y="1721935"/>
            <a:ext cx="4590" cy="4511888"/>
          </a:xfrm>
          <a:prstGeom prst="line">
            <a:avLst/>
          </a:prstGeom>
          <a:ln w="12700" cmpd="sng">
            <a:solidFill>
              <a:schemeClr val="tx1"/>
            </a:solidFill>
          </a:ln>
          <a:effectLst>
            <a:outerShdw blurRad="50800" dist="50800" dir="5400000" sx="102000" sy="102000" algn="ctr" rotWithShape="0">
              <a:schemeClr val="accent2">
                <a:lumMod val="50000"/>
              </a:schemeClr>
            </a:outerShdw>
          </a:effectLst>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0861848" y="6488668"/>
            <a:ext cx="1322157" cy="369332"/>
          </a:xfrm>
          <a:prstGeom prst="rect">
            <a:avLst/>
          </a:prstGeom>
          <a:noFill/>
        </p:spPr>
        <p:txBody>
          <a:bodyPr wrap="none" rtlCol="0">
            <a:spAutoFit/>
          </a:bodyPr>
          <a:lstStyle/>
          <a:p>
            <a:r>
              <a:rPr lang="en-US" b="1" dirty="0" smtClean="0"/>
              <a:t>Continue</a:t>
            </a:r>
            <a:r>
              <a:rPr lang="en-US" dirty="0" smtClean="0"/>
              <a:t>…</a:t>
            </a:r>
            <a:endParaRPr lang="en-US" dirty="0"/>
          </a:p>
        </p:txBody>
      </p:sp>
    </p:spTree>
    <p:extLst>
      <p:ext uri="{BB962C8B-B14F-4D97-AF65-F5344CB8AC3E}">
        <p14:creationId xmlns:p14="http://schemas.microsoft.com/office/powerpoint/2010/main" val="19914568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9948" y="67735"/>
            <a:ext cx="11097319" cy="370880"/>
          </a:xfrm>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p>
            <a:r>
              <a:rPr lang="en-US" sz="2000" b="1" dirty="0" smtClean="0">
                <a:ln w="0"/>
                <a:solidFill>
                  <a:schemeClr val="tx1"/>
                </a:solidFill>
                <a:effectLst>
                  <a:outerShdw blurRad="38100" dist="38100" dir="2700000" algn="tl">
                    <a:srgbClr val="000000">
                      <a:alpha val="43137"/>
                    </a:srgbClr>
                  </a:outerShdw>
                </a:effectLst>
                <a:latin typeface="+mn-lt"/>
                <a:ea typeface="+mn-ea"/>
                <a:cs typeface="+mn-cs"/>
              </a:rPr>
              <a:t>Charts / Visuals</a:t>
            </a:r>
            <a:endParaRPr lang="en-US" sz="2000" b="1" dirty="0">
              <a:ln w="0"/>
              <a:solidFill>
                <a:schemeClr val="tx1"/>
              </a:solidFill>
              <a:effectLst>
                <a:outerShdw blurRad="38100" dist="38100" dir="2700000" algn="tl">
                  <a:srgbClr val="000000">
                    <a:alpha val="43137"/>
                  </a:srgbClr>
                </a:outerShdw>
              </a:effectLst>
              <a:latin typeface="+mn-lt"/>
              <a:ea typeface="+mn-ea"/>
              <a:cs typeface="+mn-cs"/>
            </a:endParaRPr>
          </a:p>
        </p:txBody>
      </p:sp>
      <p:sp>
        <p:nvSpPr>
          <p:cNvPr id="4" name="Content Placeholder 2"/>
          <p:cNvSpPr txBox="1">
            <a:spLocks/>
          </p:cNvSpPr>
          <p:nvPr/>
        </p:nvSpPr>
        <p:spPr>
          <a:xfrm>
            <a:off x="674182" y="680275"/>
            <a:ext cx="2089228" cy="405161"/>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rmAutofit/>
          </a:bodyPr>
          <a:lstStyle>
            <a:lvl1pPr marL="285744" indent="-285744" algn="l" defTabSz="457189" rtl="0" eaLnBrk="1" latinLnBrk="0" hangingPunct="1">
              <a:spcBef>
                <a:spcPct val="20000"/>
              </a:spcBef>
              <a:spcAft>
                <a:spcPts val="600"/>
              </a:spcAft>
              <a:buClr>
                <a:schemeClr val="accent1"/>
              </a:buClr>
              <a:buSzPct val="115000"/>
              <a:buFont typeface="Arial"/>
              <a:buChar char="•"/>
              <a:defRPr sz="2400" kern="1200" cap="none">
                <a:solidFill>
                  <a:schemeClr val="dk1"/>
                </a:solidFill>
                <a:effectLst/>
                <a:latin typeface="+mn-lt"/>
                <a:ea typeface="+mn-ea"/>
                <a:cs typeface="+mn-cs"/>
              </a:defRPr>
            </a:lvl1pPr>
            <a:lvl2pPr marL="742932" indent="-285744" algn="l" defTabSz="457189" rtl="0" eaLnBrk="1" latinLnBrk="0" hangingPunct="1">
              <a:spcBef>
                <a:spcPct val="20000"/>
              </a:spcBef>
              <a:spcAft>
                <a:spcPts val="600"/>
              </a:spcAft>
              <a:buClr>
                <a:schemeClr val="accent1"/>
              </a:buClr>
              <a:buSzPct val="115000"/>
              <a:buFont typeface="Arial"/>
              <a:buChar char="•"/>
              <a:defRPr sz="2000" kern="1200" cap="none">
                <a:solidFill>
                  <a:schemeClr val="dk1"/>
                </a:solidFill>
                <a:effectLst/>
                <a:latin typeface="+mn-lt"/>
                <a:ea typeface="+mn-ea"/>
                <a:cs typeface="+mn-cs"/>
              </a:defRPr>
            </a:lvl2pPr>
            <a:lvl3pPr marL="1200121" indent="-285744" algn="l" defTabSz="457189" rtl="0" eaLnBrk="1" latinLnBrk="0" hangingPunct="1">
              <a:spcBef>
                <a:spcPct val="20000"/>
              </a:spcBef>
              <a:spcAft>
                <a:spcPts val="600"/>
              </a:spcAft>
              <a:buClr>
                <a:schemeClr val="accent1"/>
              </a:buClr>
              <a:buSzPct val="115000"/>
              <a:buFont typeface="Arial"/>
              <a:buChar char="•"/>
              <a:defRPr sz="1800" kern="1200" cap="none">
                <a:solidFill>
                  <a:schemeClr val="dk1"/>
                </a:solidFill>
                <a:effectLst/>
                <a:latin typeface="+mn-lt"/>
                <a:ea typeface="+mn-ea"/>
                <a:cs typeface="+mn-cs"/>
              </a:defRPr>
            </a:lvl3pPr>
            <a:lvl4pPr marL="1543012" indent="-171446" algn="l" defTabSz="457189" rtl="0" eaLnBrk="1" latinLnBrk="0" hangingPunct="1">
              <a:spcBef>
                <a:spcPct val="20000"/>
              </a:spcBef>
              <a:spcAft>
                <a:spcPts val="600"/>
              </a:spcAft>
              <a:buClr>
                <a:schemeClr val="accent1"/>
              </a:buClr>
              <a:buSzPct val="115000"/>
              <a:buFont typeface="Arial"/>
              <a:buChar char="•"/>
              <a:defRPr sz="1600" kern="1200" cap="none">
                <a:solidFill>
                  <a:schemeClr val="dk1"/>
                </a:solidFill>
                <a:effectLst/>
                <a:latin typeface="+mn-lt"/>
                <a:ea typeface="+mn-ea"/>
                <a:cs typeface="+mn-cs"/>
              </a:defRPr>
            </a:lvl4pPr>
            <a:lvl5pPr marL="2000201" indent="-171446" algn="l" defTabSz="457189" rtl="0" eaLnBrk="1" latinLnBrk="0" hangingPunct="1">
              <a:spcBef>
                <a:spcPct val="20000"/>
              </a:spcBef>
              <a:spcAft>
                <a:spcPts val="600"/>
              </a:spcAft>
              <a:buClr>
                <a:schemeClr val="accent1"/>
              </a:buClr>
              <a:buSzPct val="115000"/>
              <a:buFont typeface="Arial"/>
              <a:buChar char="•"/>
              <a:defRPr sz="1400" kern="1200" cap="none">
                <a:solidFill>
                  <a:schemeClr val="dk1"/>
                </a:solidFill>
                <a:effectLst/>
                <a:latin typeface="+mn-lt"/>
                <a:ea typeface="+mn-ea"/>
                <a:cs typeface="+mn-cs"/>
              </a:defRPr>
            </a:lvl5pPr>
            <a:lvl6pPr marL="2514537" indent="-228594" algn="l" defTabSz="457189" rtl="0" eaLnBrk="1" latinLnBrk="0" hangingPunct="1">
              <a:spcBef>
                <a:spcPct val="20000"/>
              </a:spcBef>
              <a:spcAft>
                <a:spcPts val="600"/>
              </a:spcAft>
              <a:buClr>
                <a:schemeClr val="accent1"/>
              </a:buClr>
              <a:buSzPct val="115000"/>
              <a:buFont typeface="Arial"/>
              <a:buChar char="•"/>
              <a:defRPr sz="1400" kern="1200" cap="none">
                <a:solidFill>
                  <a:schemeClr val="dk1"/>
                </a:solidFill>
                <a:effectLst/>
                <a:latin typeface="+mn-lt"/>
                <a:ea typeface="+mn-ea"/>
                <a:cs typeface="+mn-cs"/>
              </a:defRPr>
            </a:lvl6pPr>
            <a:lvl7pPr marL="2971726" indent="-228594" algn="l" defTabSz="457189" rtl="0" eaLnBrk="1" latinLnBrk="0" hangingPunct="1">
              <a:spcBef>
                <a:spcPct val="20000"/>
              </a:spcBef>
              <a:spcAft>
                <a:spcPts val="600"/>
              </a:spcAft>
              <a:buClr>
                <a:schemeClr val="accent1"/>
              </a:buClr>
              <a:buSzPct val="115000"/>
              <a:buFont typeface="Arial"/>
              <a:buChar char="•"/>
              <a:defRPr sz="1400" kern="1200" cap="none">
                <a:solidFill>
                  <a:schemeClr val="dk1"/>
                </a:solidFill>
                <a:effectLst/>
                <a:latin typeface="+mn-lt"/>
                <a:ea typeface="+mn-ea"/>
                <a:cs typeface="+mn-cs"/>
              </a:defRPr>
            </a:lvl7pPr>
            <a:lvl8pPr marL="3428914" indent="-228594" algn="l" defTabSz="457189" rtl="0" eaLnBrk="1" latinLnBrk="0" hangingPunct="1">
              <a:spcBef>
                <a:spcPct val="20000"/>
              </a:spcBef>
              <a:spcAft>
                <a:spcPts val="600"/>
              </a:spcAft>
              <a:buClr>
                <a:schemeClr val="accent1"/>
              </a:buClr>
              <a:buSzPct val="115000"/>
              <a:buFont typeface="Arial"/>
              <a:buChar char="•"/>
              <a:defRPr sz="1400" kern="1200" cap="none">
                <a:solidFill>
                  <a:schemeClr val="dk1"/>
                </a:solidFill>
                <a:effectLst/>
                <a:latin typeface="+mn-lt"/>
                <a:ea typeface="+mn-ea"/>
                <a:cs typeface="+mn-cs"/>
              </a:defRPr>
            </a:lvl8pPr>
            <a:lvl9pPr marL="3886103" indent="-228594" algn="l" defTabSz="457189" rtl="0" eaLnBrk="1" latinLnBrk="0" hangingPunct="1">
              <a:spcBef>
                <a:spcPct val="20000"/>
              </a:spcBef>
              <a:spcAft>
                <a:spcPts val="600"/>
              </a:spcAft>
              <a:buClr>
                <a:schemeClr val="accent1"/>
              </a:buClr>
              <a:buSzPct val="115000"/>
              <a:buFont typeface="Arial"/>
              <a:buChar char="•"/>
              <a:defRPr sz="1400" kern="1200" cap="none">
                <a:solidFill>
                  <a:schemeClr val="dk1"/>
                </a:solidFill>
                <a:effectLst/>
                <a:latin typeface="+mn-lt"/>
                <a:ea typeface="+mn-ea"/>
                <a:cs typeface="+mn-cs"/>
              </a:defRPr>
            </a:lvl9pPr>
          </a:lstStyle>
          <a:p>
            <a:pPr marL="0" indent="0">
              <a:buNone/>
            </a:pPr>
            <a:r>
              <a:rPr lang="en-US" sz="1800" b="1" dirty="0"/>
              <a:t>2</a:t>
            </a:r>
            <a:r>
              <a:rPr lang="en-US" sz="1800" b="1" dirty="0" smtClean="0"/>
              <a:t>) Bar Chart</a:t>
            </a:r>
            <a:endParaRPr lang="en-US" sz="1800" b="1" dirty="0"/>
          </a:p>
        </p:txBody>
      </p:sp>
      <p:sp>
        <p:nvSpPr>
          <p:cNvPr id="7" name="Content Placeholder 2"/>
          <p:cNvSpPr txBox="1">
            <a:spLocks/>
          </p:cNvSpPr>
          <p:nvPr/>
        </p:nvSpPr>
        <p:spPr>
          <a:xfrm>
            <a:off x="674182" y="1217341"/>
            <a:ext cx="5258267" cy="795918"/>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rmAutofit/>
          </a:bodyPr>
          <a:lstStyle>
            <a:lvl1pPr marL="285744" indent="-285744" defTabSz="457189">
              <a:spcBef>
                <a:spcPct val="20000"/>
              </a:spcBef>
              <a:spcAft>
                <a:spcPts val="600"/>
              </a:spcAft>
              <a:buClr>
                <a:schemeClr val="accent1"/>
              </a:buClr>
              <a:buSzPct val="115000"/>
              <a:buFont typeface="Arial"/>
              <a:buChar char="•"/>
              <a:defRPr cap="none">
                <a:effectLst/>
              </a:defRPr>
            </a:lvl1pPr>
            <a:lvl2pPr marL="742932" indent="-285744" defTabSz="457189">
              <a:spcBef>
                <a:spcPct val="20000"/>
              </a:spcBef>
              <a:spcAft>
                <a:spcPts val="600"/>
              </a:spcAft>
              <a:buClr>
                <a:schemeClr val="accent1"/>
              </a:buClr>
              <a:buSzPct val="115000"/>
              <a:buFont typeface="Arial"/>
              <a:buChar char="•"/>
              <a:defRPr sz="2000" cap="none">
                <a:effectLst/>
              </a:defRPr>
            </a:lvl2pPr>
            <a:lvl3pPr marL="1200121" indent="-285744" defTabSz="457189">
              <a:spcBef>
                <a:spcPct val="20000"/>
              </a:spcBef>
              <a:spcAft>
                <a:spcPts val="600"/>
              </a:spcAft>
              <a:buClr>
                <a:schemeClr val="accent1"/>
              </a:buClr>
              <a:buSzPct val="115000"/>
              <a:buFont typeface="Arial"/>
              <a:buChar char="•"/>
              <a:defRPr cap="none">
                <a:effectLst/>
              </a:defRPr>
            </a:lvl3pPr>
            <a:lvl4pPr marL="1543012" indent="-171446" defTabSz="457189">
              <a:spcBef>
                <a:spcPct val="20000"/>
              </a:spcBef>
              <a:spcAft>
                <a:spcPts val="600"/>
              </a:spcAft>
              <a:buClr>
                <a:schemeClr val="accent1"/>
              </a:buClr>
              <a:buSzPct val="115000"/>
              <a:buFont typeface="Arial"/>
              <a:buChar char="•"/>
              <a:defRPr sz="1600" cap="none">
                <a:effectLst/>
              </a:defRPr>
            </a:lvl4pPr>
            <a:lvl5pPr marL="2000201" indent="-171446" defTabSz="457189">
              <a:spcBef>
                <a:spcPct val="20000"/>
              </a:spcBef>
              <a:spcAft>
                <a:spcPts val="600"/>
              </a:spcAft>
              <a:buClr>
                <a:schemeClr val="accent1"/>
              </a:buClr>
              <a:buSzPct val="115000"/>
              <a:buFont typeface="Arial"/>
              <a:buChar char="•"/>
              <a:defRPr sz="1400" cap="none">
                <a:effectLst/>
              </a:defRPr>
            </a:lvl5pPr>
            <a:lvl6pPr marL="2514537" indent="-228594" defTabSz="457189">
              <a:spcBef>
                <a:spcPct val="20000"/>
              </a:spcBef>
              <a:spcAft>
                <a:spcPts val="600"/>
              </a:spcAft>
              <a:buClr>
                <a:schemeClr val="accent1"/>
              </a:buClr>
              <a:buSzPct val="115000"/>
              <a:buFont typeface="Arial"/>
              <a:buChar char="•"/>
              <a:defRPr sz="1400" cap="none">
                <a:effectLst/>
              </a:defRPr>
            </a:lvl6pPr>
            <a:lvl7pPr marL="2971726" indent="-228594" defTabSz="457189">
              <a:spcBef>
                <a:spcPct val="20000"/>
              </a:spcBef>
              <a:spcAft>
                <a:spcPts val="600"/>
              </a:spcAft>
              <a:buClr>
                <a:schemeClr val="accent1"/>
              </a:buClr>
              <a:buSzPct val="115000"/>
              <a:buFont typeface="Arial"/>
              <a:buChar char="•"/>
              <a:defRPr sz="1400" cap="none">
                <a:effectLst/>
              </a:defRPr>
            </a:lvl7pPr>
            <a:lvl8pPr marL="3428914" indent="-228594" defTabSz="457189">
              <a:spcBef>
                <a:spcPct val="20000"/>
              </a:spcBef>
              <a:spcAft>
                <a:spcPts val="600"/>
              </a:spcAft>
              <a:buClr>
                <a:schemeClr val="accent1"/>
              </a:buClr>
              <a:buSzPct val="115000"/>
              <a:buFont typeface="Arial"/>
              <a:buChar char="•"/>
              <a:defRPr sz="1400" cap="none">
                <a:effectLst/>
              </a:defRPr>
            </a:lvl8pPr>
            <a:lvl9pPr marL="3886103" indent="-228594" defTabSz="457189">
              <a:spcBef>
                <a:spcPct val="20000"/>
              </a:spcBef>
              <a:spcAft>
                <a:spcPts val="600"/>
              </a:spcAft>
              <a:buClr>
                <a:schemeClr val="accent1"/>
              </a:buClr>
              <a:buSzPct val="115000"/>
              <a:buFont typeface="Arial"/>
              <a:buChar char="•"/>
              <a:defRPr sz="1400" cap="none">
                <a:effectLst/>
              </a:defRPr>
            </a:lvl9pPr>
          </a:lstStyle>
          <a:p>
            <a:pPr marL="0" indent="0">
              <a:buNone/>
            </a:pPr>
            <a:r>
              <a:rPr lang="en-US" b="1" u="sng" dirty="0" smtClean="0"/>
              <a:t>Clustered Bar Chart</a:t>
            </a:r>
            <a:r>
              <a:rPr lang="en-US" dirty="0" smtClean="0"/>
              <a:t>:- </a:t>
            </a:r>
            <a:r>
              <a:rPr lang="en-US" dirty="0"/>
              <a:t>Clustered Bar charts are means to display a measure against a single dimension.</a:t>
            </a:r>
          </a:p>
        </p:txBody>
      </p:sp>
      <p:sp>
        <p:nvSpPr>
          <p:cNvPr id="8" name="Content Placeholder 2"/>
          <p:cNvSpPr txBox="1">
            <a:spLocks/>
          </p:cNvSpPr>
          <p:nvPr/>
        </p:nvSpPr>
        <p:spPr>
          <a:xfrm>
            <a:off x="6159154" y="1224311"/>
            <a:ext cx="5426927" cy="795918"/>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rmAutofit/>
          </a:bodyPr>
          <a:lstStyle>
            <a:defPPr>
              <a:defRPr lang="en-US"/>
            </a:defPPr>
            <a:lvl1pPr marL="285744" indent="-285744" defTabSz="457189">
              <a:spcBef>
                <a:spcPct val="20000"/>
              </a:spcBef>
              <a:spcAft>
                <a:spcPts val="600"/>
              </a:spcAft>
              <a:buClr>
                <a:schemeClr val="accent1"/>
              </a:buClr>
              <a:buSzPct val="115000"/>
              <a:buFont typeface="Arial"/>
              <a:buChar char="•"/>
              <a:defRPr cap="none">
                <a:effectLst/>
              </a:defRPr>
            </a:lvl1pPr>
            <a:lvl2pPr marL="742932" indent="-285744" defTabSz="457189">
              <a:spcBef>
                <a:spcPct val="20000"/>
              </a:spcBef>
              <a:spcAft>
                <a:spcPts val="600"/>
              </a:spcAft>
              <a:buClr>
                <a:schemeClr val="accent1"/>
              </a:buClr>
              <a:buSzPct val="115000"/>
              <a:buFont typeface="Arial"/>
              <a:buChar char="•"/>
              <a:defRPr sz="2000" cap="none">
                <a:effectLst/>
              </a:defRPr>
            </a:lvl2pPr>
            <a:lvl3pPr marL="1200121" indent="-285744" defTabSz="457189">
              <a:spcBef>
                <a:spcPct val="20000"/>
              </a:spcBef>
              <a:spcAft>
                <a:spcPts val="600"/>
              </a:spcAft>
              <a:buClr>
                <a:schemeClr val="accent1"/>
              </a:buClr>
              <a:buSzPct val="115000"/>
              <a:buFont typeface="Arial"/>
              <a:buChar char="•"/>
              <a:defRPr cap="none">
                <a:effectLst/>
              </a:defRPr>
            </a:lvl3pPr>
            <a:lvl4pPr marL="1543012" indent="-171446" defTabSz="457189">
              <a:spcBef>
                <a:spcPct val="20000"/>
              </a:spcBef>
              <a:spcAft>
                <a:spcPts val="600"/>
              </a:spcAft>
              <a:buClr>
                <a:schemeClr val="accent1"/>
              </a:buClr>
              <a:buSzPct val="115000"/>
              <a:buFont typeface="Arial"/>
              <a:buChar char="•"/>
              <a:defRPr sz="1600" cap="none">
                <a:effectLst/>
              </a:defRPr>
            </a:lvl4pPr>
            <a:lvl5pPr marL="2000201" indent="-171446" defTabSz="457189">
              <a:spcBef>
                <a:spcPct val="20000"/>
              </a:spcBef>
              <a:spcAft>
                <a:spcPts val="600"/>
              </a:spcAft>
              <a:buClr>
                <a:schemeClr val="accent1"/>
              </a:buClr>
              <a:buSzPct val="115000"/>
              <a:buFont typeface="Arial"/>
              <a:buChar char="•"/>
              <a:defRPr sz="1400" cap="none">
                <a:effectLst/>
              </a:defRPr>
            </a:lvl5pPr>
            <a:lvl6pPr marL="2514537" indent="-228594" defTabSz="457189">
              <a:spcBef>
                <a:spcPct val="20000"/>
              </a:spcBef>
              <a:spcAft>
                <a:spcPts val="600"/>
              </a:spcAft>
              <a:buClr>
                <a:schemeClr val="accent1"/>
              </a:buClr>
              <a:buSzPct val="115000"/>
              <a:buFont typeface="Arial"/>
              <a:buChar char="•"/>
              <a:defRPr sz="1400" cap="none">
                <a:effectLst/>
              </a:defRPr>
            </a:lvl6pPr>
            <a:lvl7pPr marL="2971726" indent="-228594" defTabSz="457189">
              <a:spcBef>
                <a:spcPct val="20000"/>
              </a:spcBef>
              <a:spcAft>
                <a:spcPts val="600"/>
              </a:spcAft>
              <a:buClr>
                <a:schemeClr val="accent1"/>
              </a:buClr>
              <a:buSzPct val="115000"/>
              <a:buFont typeface="Arial"/>
              <a:buChar char="•"/>
              <a:defRPr sz="1400" cap="none">
                <a:effectLst/>
              </a:defRPr>
            </a:lvl7pPr>
            <a:lvl8pPr marL="3428914" indent="-228594" defTabSz="457189">
              <a:spcBef>
                <a:spcPct val="20000"/>
              </a:spcBef>
              <a:spcAft>
                <a:spcPts val="600"/>
              </a:spcAft>
              <a:buClr>
                <a:schemeClr val="accent1"/>
              </a:buClr>
              <a:buSzPct val="115000"/>
              <a:buFont typeface="Arial"/>
              <a:buChar char="•"/>
              <a:defRPr sz="1400" cap="none">
                <a:effectLst/>
              </a:defRPr>
            </a:lvl8pPr>
            <a:lvl9pPr marL="3886103" indent="-228594" defTabSz="457189">
              <a:spcBef>
                <a:spcPct val="20000"/>
              </a:spcBef>
              <a:spcAft>
                <a:spcPts val="600"/>
              </a:spcAft>
              <a:buClr>
                <a:schemeClr val="accent1"/>
              </a:buClr>
              <a:buSzPct val="115000"/>
              <a:buFont typeface="Arial"/>
              <a:buChar char="•"/>
              <a:defRPr sz="1400" cap="none">
                <a:effectLst/>
              </a:defRPr>
            </a:lvl9pPr>
          </a:lstStyle>
          <a:p>
            <a:pPr marL="0" indent="0">
              <a:buNone/>
            </a:pPr>
            <a:r>
              <a:rPr lang="en-US" b="1" dirty="0" smtClean="0"/>
              <a:t>Stacked Bar Chart:- </a:t>
            </a:r>
            <a:r>
              <a:rPr lang="en-US" dirty="0"/>
              <a:t>The stacked bar chart is used to compare Multiple dimensions against a single measure.</a:t>
            </a:r>
          </a:p>
        </p:txBody>
      </p:sp>
      <p:pic>
        <p:nvPicPr>
          <p:cNvPr id="9" name="Picture 8"/>
          <p:cNvPicPr>
            <a:picLocks noChangeAspect="1"/>
          </p:cNvPicPr>
          <p:nvPr/>
        </p:nvPicPr>
        <p:blipFill>
          <a:blip r:embed="rId2"/>
          <a:stretch>
            <a:fillRect/>
          </a:stretch>
        </p:blipFill>
        <p:spPr>
          <a:xfrm>
            <a:off x="6159154" y="2145164"/>
            <a:ext cx="5328732" cy="34875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p:cNvPicPr>
            <a:picLocks noChangeAspect="1"/>
          </p:cNvPicPr>
          <p:nvPr/>
        </p:nvPicPr>
        <p:blipFill>
          <a:blip r:embed="rId3"/>
          <a:stretch>
            <a:fillRect/>
          </a:stretch>
        </p:blipFill>
        <p:spPr>
          <a:xfrm>
            <a:off x="711179" y="2145163"/>
            <a:ext cx="5184272" cy="34875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2" name="Straight Connector 11"/>
          <p:cNvCxnSpPr/>
          <p:nvPr/>
        </p:nvCxnSpPr>
        <p:spPr>
          <a:xfrm flipH="1">
            <a:off x="6048607" y="1217341"/>
            <a:ext cx="2336" cy="5016482"/>
          </a:xfrm>
          <a:prstGeom prst="line">
            <a:avLst/>
          </a:prstGeom>
          <a:ln w="12700" cmpd="sng">
            <a:solidFill>
              <a:schemeClr val="tx1"/>
            </a:solidFill>
          </a:ln>
          <a:effectLst>
            <a:outerShdw blurRad="50800" dist="50800" dir="5400000" sx="102000" sy="102000" algn="ctr" rotWithShape="0">
              <a:schemeClr val="accent2">
                <a:lumMod val="50000"/>
              </a:schemeClr>
            </a:outerShdw>
          </a:effectLst>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0869843" y="6488668"/>
            <a:ext cx="1322157" cy="369332"/>
          </a:xfrm>
          <a:prstGeom prst="rect">
            <a:avLst/>
          </a:prstGeom>
          <a:noFill/>
        </p:spPr>
        <p:txBody>
          <a:bodyPr wrap="none" rtlCol="0">
            <a:spAutoFit/>
          </a:bodyPr>
          <a:lstStyle/>
          <a:p>
            <a:r>
              <a:rPr lang="en-US" b="1" dirty="0" smtClean="0"/>
              <a:t>Continue</a:t>
            </a:r>
            <a:r>
              <a:rPr lang="en-US" dirty="0" smtClean="0"/>
              <a:t>…</a:t>
            </a:r>
            <a:endParaRPr lang="en-US" dirty="0"/>
          </a:p>
        </p:txBody>
      </p:sp>
    </p:spTree>
    <p:extLst>
      <p:ext uri="{BB962C8B-B14F-4D97-AF65-F5344CB8AC3E}">
        <p14:creationId xmlns:p14="http://schemas.microsoft.com/office/powerpoint/2010/main" val="272301083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9948" y="67735"/>
            <a:ext cx="11097319" cy="370880"/>
          </a:xfrm>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p>
            <a:r>
              <a:rPr lang="en-US" sz="2000" b="1" dirty="0" smtClean="0">
                <a:ln w="0"/>
                <a:solidFill>
                  <a:schemeClr val="tx1"/>
                </a:solidFill>
                <a:effectLst>
                  <a:outerShdw blurRad="38100" dist="38100" dir="2700000" algn="tl">
                    <a:srgbClr val="000000">
                      <a:alpha val="43137"/>
                    </a:srgbClr>
                  </a:outerShdw>
                </a:effectLst>
                <a:latin typeface="+mn-lt"/>
                <a:ea typeface="+mn-ea"/>
                <a:cs typeface="+mn-cs"/>
              </a:rPr>
              <a:t>Charts / Visuals</a:t>
            </a:r>
            <a:endParaRPr lang="en-US" sz="2000" b="1" dirty="0">
              <a:ln w="0"/>
              <a:solidFill>
                <a:schemeClr val="tx1"/>
              </a:solidFill>
              <a:effectLst>
                <a:outerShdw blurRad="38100" dist="38100" dir="2700000" algn="tl">
                  <a:srgbClr val="000000">
                    <a:alpha val="43137"/>
                  </a:srgbClr>
                </a:outerShdw>
              </a:effectLst>
              <a:latin typeface="+mn-lt"/>
              <a:ea typeface="+mn-ea"/>
              <a:cs typeface="+mn-cs"/>
            </a:endParaRPr>
          </a:p>
        </p:txBody>
      </p:sp>
      <p:sp>
        <p:nvSpPr>
          <p:cNvPr id="7" name="Content Placeholder 2"/>
          <p:cNvSpPr txBox="1">
            <a:spLocks/>
          </p:cNvSpPr>
          <p:nvPr/>
        </p:nvSpPr>
        <p:spPr>
          <a:xfrm>
            <a:off x="674182" y="667225"/>
            <a:ext cx="5258267" cy="626325"/>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rmAutofit lnSpcReduction="10000"/>
          </a:bodyPr>
          <a:lstStyle>
            <a:lvl1pPr marL="285744" indent="-285744" defTabSz="457189">
              <a:spcBef>
                <a:spcPct val="20000"/>
              </a:spcBef>
              <a:spcAft>
                <a:spcPts val="600"/>
              </a:spcAft>
              <a:buClr>
                <a:schemeClr val="accent1"/>
              </a:buClr>
              <a:buSzPct val="115000"/>
              <a:buFont typeface="Arial"/>
              <a:buChar char="•"/>
              <a:defRPr cap="none">
                <a:effectLst/>
              </a:defRPr>
            </a:lvl1pPr>
            <a:lvl2pPr marL="742932" indent="-285744" defTabSz="457189">
              <a:spcBef>
                <a:spcPct val="20000"/>
              </a:spcBef>
              <a:spcAft>
                <a:spcPts val="600"/>
              </a:spcAft>
              <a:buClr>
                <a:schemeClr val="accent1"/>
              </a:buClr>
              <a:buSzPct val="115000"/>
              <a:buFont typeface="Arial"/>
              <a:buChar char="•"/>
              <a:defRPr sz="2000" cap="none">
                <a:effectLst/>
              </a:defRPr>
            </a:lvl2pPr>
            <a:lvl3pPr marL="1200121" indent="-285744" defTabSz="457189">
              <a:spcBef>
                <a:spcPct val="20000"/>
              </a:spcBef>
              <a:spcAft>
                <a:spcPts val="600"/>
              </a:spcAft>
              <a:buClr>
                <a:schemeClr val="accent1"/>
              </a:buClr>
              <a:buSzPct val="115000"/>
              <a:buFont typeface="Arial"/>
              <a:buChar char="•"/>
              <a:defRPr cap="none">
                <a:effectLst/>
              </a:defRPr>
            </a:lvl3pPr>
            <a:lvl4pPr marL="1543012" indent="-171446" defTabSz="457189">
              <a:spcBef>
                <a:spcPct val="20000"/>
              </a:spcBef>
              <a:spcAft>
                <a:spcPts val="600"/>
              </a:spcAft>
              <a:buClr>
                <a:schemeClr val="accent1"/>
              </a:buClr>
              <a:buSzPct val="115000"/>
              <a:buFont typeface="Arial"/>
              <a:buChar char="•"/>
              <a:defRPr sz="1600" cap="none">
                <a:effectLst/>
              </a:defRPr>
            </a:lvl4pPr>
            <a:lvl5pPr marL="2000201" indent="-171446" defTabSz="457189">
              <a:spcBef>
                <a:spcPct val="20000"/>
              </a:spcBef>
              <a:spcAft>
                <a:spcPts val="600"/>
              </a:spcAft>
              <a:buClr>
                <a:schemeClr val="accent1"/>
              </a:buClr>
              <a:buSzPct val="115000"/>
              <a:buFont typeface="Arial"/>
              <a:buChar char="•"/>
              <a:defRPr sz="1400" cap="none">
                <a:effectLst/>
              </a:defRPr>
            </a:lvl5pPr>
            <a:lvl6pPr marL="2514537" indent="-228594" defTabSz="457189">
              <a:spcBef>
                <a:spcPct val="20000"/>
              </a:spcBef>
              <a:spcAft>
                <a:spcPts val="600"/>
              </a:spcAft>
              <a:buClr>
                <a:schemeClr val="accent1"/>
              </a:buClr>
              <a:buSzPct val="115000"/>
              <a:buFont typeface="Arial"/>
              <a:buChar char="•"/>
              <a:defRPr sz="1400" cap="none">
                <a:effectLst/>
              </a:defRPr>
            </a:lvl6pPr>
            <a:lvl7pPr marL="2971726" indent="-228594" defTabSz="457189">
              <a:spcBef>
                <a:spcPct val="20000"/>
              </a:spcBef>
              <a:spcAft>
                <a:spcPts val="600"/>
              </a:spcAft>
              <a:buClr>
                <a:schemeClr val="accent1"/>
              </a:buClr>
              <a:buSzPct val="115000"/>
              <a:buFont typeface="Arial"/>
              <a:buChar char="•"/>
              <a:defRPr sz="1400" cap="none">
                <a:effectLst/>
              </a:defRPr>
            </a:lvl7pPr>
            <a:lvl8pPr marL="3428914" indent="-228594" defTabSz="457189">
              <a:spcBef>
                <a:spcPct val="20000"/>
              </a:spcBef>
              <a:spcAft>
                <a:spcPts val="600"/>
              </a:spcAft>
              <a:buClr>
                <a:schemeClr val="accent1"/>
              </a:buClr>
              <a:buSzPct val="115000"/>
              <a:buFont typeface="Arial"/>
              <a:buChar char="•"/>
              <a:defRPr sz="1400" cap="none">
                <a:effectLst/>
              </a:defRPr>
            </a:lvl8pPr>
            <a:lvl9pPr marL="3886103" indent="-228594" defTabSz="457189">
              <a:spcBef>
                <a:spcPct val="20000"/>
              </a:spcBef>
              <a:spcAft>
                <a:spcPts val="600"/>
              </a:spcAft>
              <a:buClr>
                <a:schemeClr val="accent1"/>
              </a:buClr>
              <a:buSzPct val="115000"/>
              <a:buFont typeface="Arial"/>
              <a:buChar char="•"/>
              <a:defRPr sz="1400" cap="none">
                <a:effectLst/>
              </a:defRPr>
            </a:lvl9pPr>
          </a:lstStyle>
          <a:p>
            <a:pPr marL="0" indent="0">
              <a:buNone/>
            </a:pPr>
            <a:r>
              <a:rPr lang="en-US" b="1" dirty="0"/>
              <a:t>3</a:t>
            </a:r>
            <a:r>
              <a:rPr lang="en-US" b="1" dirty="0" smtClean="0"/>
              <a:t>) Pie Chart</a:t>
            </a:r>
            <a:r>
              <a:rPr lang="en-US" dirty="0" smtClean="0"/>
              <a:t>:- </a:t>
            </a:r>
            <a:r>
              <a:rPr lang="en-US" dirty="0"/>
              <a:t>Power BI Pie Charts are very useful for visualizing High-level data. </a:t>
            </a:r>
          </a:p>
        </p:txBody>
      </p:sp>
      <p:sp>
        <p:nvSpPr>
          <p:cNvPr id="8" name="Content Placeholder 2"/>
          <p:cNvSpPr txBox="1">
            <a:spLocks/>
          </p:cNvSpPr>
          <p:nvPr/>
        </p:nvSpPr>
        <p:spPr>
          <a:xfrm>
            <a:off x="6159154" y="674195"/>
            <a:ext cx="5426927" cy="619355"/>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rmAutofit fontScale="77500" lnSpcReduction="20000"/>
          </a:bodyPr>
          <a:lstStyle>
            <a:defPPr>
              <a:defRPr lang="en-US"/>
            </a:defPPr>
            <a:lvl1pPr marL="285744" indent="-285744" defTabSz="457189">
              <a:spcBef>
                <a:spcPct val="20000"/>
              </a:spcBef>
              <a:spcAft>
                <a:spcPts val="600"/>
              </a:spcAft>
              <a:buClr>
                <a:schemeClr val="accent1"/>
              </a:buClr>
              <a:buSzPct val="115000"/>
              <a:buFont typeface="Arial"/>
              <a:buChar char="•"/>
              <a:defRPr cap="none">
                <a:effectLst/>
              </a:defRPr>
            </a:lvl1pPr>
            <a:lvl2pPr marL="742932" indent="-285744" defTabSz="457189">
              <a:spcBef>
                <a:spcPct val="20000"/>
              </a:spcBef>
              <a:spcAft>
                <a:spcPts val="600"/>
              </a:spcAft>
              <a:buClr>
                <a:schemeClr val="accent1"/>
              </a:buClr>
              <a:buSzPct val="115000"/>
              <a:buFont typeface="Arial"/>
              <a:buChar char="•"/>
              <a:defRPr sz="2000" cap="none">
                <a:effectLst/>
              </a:defRPr>
            </a:lvl2pPr>
            <a:lvl3pPr marL="1200121" indent="-285744" defTabSz="457189">
              <a:spcBef>
                <a:spcPct val="20000"/>
              </a:spcBef>
              <a:spcAft>
                <a:spcPts val="600"/>
              </a:spcAft>
              <a:buClr>
                <a:schemeClr val="accent1"/>
              </a:buClr>
              <a:buSzPct val="115000"/>
              <a:buFont typeface="Arial"/>
              <a:buChar char="•"/>
              <a:defRPr cap="none">
                <a:effectLst/>
              </a:defRPr>
            </a:lvl3pPr>
            <a:lvl4pPr marL="1543012" indent="-171446" defTabSz="457189">
              <a:spcBef>
                <a:spcPct val="20000"/>
              </a:spcBef>
              <a:spcAft>
                <a:spcPts val="600"/>
              </a:spcAft>
              <a:buClr>
                <a:schemeClr val="accent1"/>
              </a:buClr>
              <a:buSzPct val="115000"/>
              <a:buFont typeface="Arial"/>
              <a:buChar char="•"/>
              <a:defRPr sz="1600" cap="none">
                <a:effectLst/>
              </a:defRPr>
            </a:lvl4pPr>
            <a:lvl5pPr marL="2000201" indent="-171446" defTabSz="457189">
              <a:spcBef>
                <a:spcPct val="20000"/>
              </a:spcBef>
              <a:spcAft>
                <a:spcPts val="600"/>
              </a:spcAft>
              <a:buClr>
                <a:schemeClr val="accent1"/>
              </a:buClr>
              <a:buSzPct val="115000"/>
              <a:buFont typeface="Arial"/>
              <a:buChar char="•"/>
              <a:defRPr sz="1400" cap="none">
                <a:effectLst/>
              </a:defRPr>
            </a:lvl5pPr>
            <a:lvl6pPr marL="2514537" indent="-228594" defTabSz="457189">
              <a:spcBef>
                <a:spcPct val="20000"/>
              </a:spcBef>
              <a:spcAft>
                <a:spcPts val="600"/>
              </a:spcAft>
              <a:buClr>
                <a:schemeClr val="accent1"/>
              </a:buClr>
              <a:buSzPct val="115000"/>
              <a:buFont typeface="Arial"/>
              <a:buChar char="•"/>
              <a:defRPr sz="1400" cap="none">
                <a:effectLst/>
              </a:defRPr>
            </a:lvl6pPr>
            <a:lvl7pPr marL="2971726" indent="-228594" defTabSz="457189">
              <a:spcBef>
                <a:spcPct val="20000"/>
              </a:spcBef>
              <a:spcAft>
                <a:spcPts val="600"/>
              </a:spcAft>
              <a:buClr>
                <a:schemeClr val="accent1"/>
              </a:buClr>
              <a:buSzPct val="115000"/>
              <a:buFont typeface="Arial"/>
              <a:buChar char="•"/>
              <a:defRPr sz="1400" cap="none">
                <a:effectLst/>
              </a:defRPr>
            </a:lvl7pPr>
            <a:lvl8pPr marL="3428914" indent="-228594" defTabSz="457189">
              <a:spcBef>
                <a:spcPct val="20000"/>
              </a:spcBef>
              <a:spcAft>
                <a:spcPts val="600"/>
              </a:spcAft>
              <a:buClr>
                <a:schemeClr val="accent1"/>
              </a:buClr>
              <a:buSzPct val="115000"/>
              <a:buFont typeface="Arial"/>
              <a:buChar char="•"/>
              <a:defRPr sz="1400" cap="none">
                <a:effectLst/>
              </a:defRPr>
            </a:lvl8pPr>
            <a:lvl9pPr marL="3886103" indent="-228594" defTabSz="457189">
              <a:spcBef>
                <a:spcPct val="20000"/>
              </a:spcBef>
              <a:spcAft>
                <a:spcPts val="600"/>
              </a:spcAft>
              <a:buClr>
                <a:schemeClr val="accent1"/>
              </a:buClr>
              <a:buSzPct val="115000"/>
              <a:buFont typeface="Arial"/>
              <a:buChar char="•"/>
              <a:defRPr sz="1400" cap="none">
                <a:effectLst/>
              </a:defRPr>
            </a:lvl9pPr>
          </a:lstStyle>
          <a:p>
            <a:pPr marL="0" indent="0">
              <a:buNone/>
            </a:pPr>
            <a:r>
              <a:rPr lang="en-US" b="1" dirty="0"/>
              <a:t>4</a:t>
            </a:r>
            <a:r>
              <a:rPr lang="en-US" b="1" dirty="0" smtClean="0"/>
              <a:t>) Donut Chart:- </a:t>
            </a:r>
            <a:r>
              <a:rPr lang="en-US" dirty="0"/>
              <a:t>Donut charts are used to show the proportions of categorical data, with the size of each piece representing the proportion of each category.</a:t>
            </a:r>
          </a:p>
        </p:txBody>
      </p:sp>
      <p:cxnSp>
        <p:nvCxnSpPr>
          <p:cNvPr id="11" name="Straight Connector 10"/>
          <p:cNvCxnSpPr/>
          <p:nvPr/>
        </p:nvCxnSpPr>
        <p:spPr>
          <a:xfrm flipH="1">
            <a:off x="6045800" y="587298"/>
            <a:ext cx="5597" cy="3360237"/>
          </a:xfrm>
          <a:prstGeom prst="line">
            <a:avLst/>
          </a:prstGeom>
          <a:ln w="12700" cmpd="sng">
            <a:solidFill>
              <a:schemeClr val="tx1"/>
            </a:solidFill>
          </a:ln>
          <a:effectLst>
            <a:outerShdw blurRad="50800" dist="50800" dir="5400000" sx="102000" sy="102000" algn="ctr" rotWithShape="0">
              <a:schemeClr val="accent2">
                <a:lumMod val="50000"/>
              </a:schemeClr>
            </a:outerShdw>
          </a:effectLst>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stretch>
            <a:fillRect/>
          </a:stretch>
        </p:blipFill>
        <p:spPr>
          <a:xfrm>
            <a:off x="6174022" y="1385969"/>
            <a:ext cx="5311734" cy="23905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p:cNvPicPr>
            <a:picLocks noChangeAspect="1"/>
          </p:cNvPicPr>
          <p:nvPr/>
        </p:nvPicPr>
        <p:blipFill>
          <a:blip r:embed="rId3"/>
          <a:stretch>
            <a:fillRect/>
          </a:stretch>
        </p:blipFill>
        <p:spPr>
          <a:xfrm>
            <a:off x="689050" y="1372028"/>
            <a:ext cx="5258267" cy="24045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5" name="Straight Connector 14"/>
          <p:cNvCxnSpPr/>
          <p:nvPr/>
        </p:nvCxnSpPr>
        <p:spPr>
          <a:xfrm flipH="1">
            <a:off x="674182" y="3947535"/>
            <a:ext cx="10811575" cy="0"/>
          </a:xfrm>
          <a:prstGeom prst="line">
            <a:avLst/>
          </a:prstGeom>
          <a:ln w="12700" cmpd="sng">
            <a:solidFill>
              <a:schemeClr val="tx1"/>
            </a:solidFill>
          </a:ln>
          <a:effectLst>
            <a:outerShdw blurRad="50800" dist="50800" dir="5400000" sx="102000" sy="102000" algn="ctr" rotWithShape="0">
              <a:schemeClr val="accent2">
                <a:lumMod val="50000"/>
              </a:schemeClr>
            </a:outerShdw>
          </a:effectLst>
        </p:spPr>
        <p:style>
          <a:lnRef idx="1">
            <a:schemeClr val="accent1"/>
          </a:lnRef>
          <a:fillRef idx="0">
            <a:schemeClr val="accent1"/>
          </a:fillRef>
          <a:effectRef idx="0">
            <a:schemeClr val="accent1"/>
          </a:effectRef>
          <a:fontRef idx="minor">
            <a:schemeClr val="tx1"/>
          </a:fontRef>
        </p:style>
      </p:cxnSp>
      <p:sp>
        <p:nvSpPr>
          <p:cNvPr id="19" name="Content Placeholder 2"/>
          <p:cNvSpPr txBox="1">
            <a:spLocks/>
          </p:cNvSpPr>
          <p:nvPr/>
        </p:nvSpPr>
        <p:spPr>
          <a:xfrm>
            <a:off x="698034" y="4119837"/>
            <a:ext cx="4621387" cy="1939055"/>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rmAutofit/>
          </a:bodyPr>
          <a:lstStyle>
            <a:lvl1pPr marL="285744" indent="-285744" defTabSz="457189">
              <a:spcBef>
                <a:spcPct val="20000"/>
              </a:spcBef>
              <a:spcAft>
                <a:spcPts val="600"/>
              </a:spcAft>
              <a:buClr>
                <a:schemeClr val="accent1"/>
              </a:buClr>
              <a:buSzPct val="115000"/>
              <a:buFont typeface="Arial"/>
              <a:buChar char="•"/>
              <a:defRPr cap="none">
                <a:effectLst/>
              </a:defRPr>
            </a:lvl1pPr>
            <a:lvl2pPr marL="742932" indent="-285744" defTabSz="457189">
              <a:spcBef>
                <a:spcPct val="20000"/>
              </a:spcBef>
              <a:spcAft>
                <a:spcPts val="600"/>
              </a:spcAft>
              <a:buClr>
                <a:schemeClr val="accent1"/>
              </a:buClr>
              <a:buSzPct val="115000"/>
              <a:buFont typeface="Arial"/>
              <a:buChar char="•"/>
              <a:defRPr sz="2000" cap="none">
                <a:effectLst/>
              </a:defRPr>
            </a:lvl2pPr>
            <a:lvl3pPr marL="1200121" indent="-285744" defTabSz="457189">
              <a:spcBef>
                <a:spcPct val="20000"/>
              </a:spcBef>
              <a:spcAft>
                <a:spcPts val="600"/>
              </a:spcAft>
              <a:buClr>
                <a:schemeClr val="accent1"/>
              </a:buClr>
              <a:buSzPct val="115000"/>
              <a:buFont typeface="Arial"/>
              <a:buChar char="•"/>
              <a:defRPr cap="none">
                <a:effectLst/>
              </a:defRPr>
            </a:lvl3pPr>
            <a:lvl4pPr marL="1543012" indent="-171446" defTabSz="457189">
              <a:spcBef>
                <a:spcPct val="20000"/>
              </a:spcBef>
              <a:spcAft>
                <a:spcPts val="600"/>
              </a:spcAft>
              <a:buClr>
                <a:schemeClr val="accent1"/>
              </a:buClr>
              <a:buSzPct val="115000"/>
              <a:buFont typeface="Arial"/>
              <a:buChar char="•"/>
              <a:defRPr sz="1600" cap="none">
                <a:effectLst/>
              </a:defRPr>
            </a:lvl4pPr>
            <a:lvl5pPr marL="2000201" indent="-171446" defTabSz="457189">
              <a:spcBef>
                <a:spcPct val="20000"/>
              </a:spcBef>
              <a:spcAft>
                <a:spcPts val="600"/>
              </a:spcAft>
              <a:buClr>
                <a:schemeClr val="accent1"/>
              </a:buClr>
              <a:buSzPct val="115000"/>
              <a:buFont typeface="Arial"/>
              <a:buChar char="•"/>
              <a:defRPr sz="1400" cap="none">
                <a:effectLst/>
              </a:defRPr>
            </a:lvl5pPr>
            <a:lvl6pPr marL="2514537" indent="-228594" defTabSz="457189">
              <a:spcBef>
                <a:spcPct val="20000"/>
              </a:spcBef>
              <a:spcAft>
                <a:spcPts val="600"/>
              </a:spcAft>
              <a:buClr>
                <a:schemeClr val="accent1"/>
              </a:buClr>
              <a:buSzPct val="115000"/>
              <a:buFont typeface="Arial"/>
              <a:buChar char="•"/>
              <a:defRPr sz="1400" cap="none">
                <a:effectLst/>
              </a:defRPr>
            </a:lvl6pPr>
            <a:lvl7pPr marL="2971726" indent="-228594" defTabSz="457189">
              <a:spcBef>
                <a:spcPct val="20000"/>
              </a:spcBef>
              <a:spcAft>
                <a:spcPts val="600"/>
              </a:spcAft>
              <a:buClr>
                <a:schemeClr val="accent1"/>
              </a:buClr>
              <a:buSzPct val="115000"/>
              <a:buFont typeface="Arial"/>
              <a:buChar char="•"/>
              <a:defRPr sz="1400" cap="none">
                <a:effectLst/>
              </a:defRPr>
            </a:lvl7pPr>
            <a:lvl8pPr marL="3428914" indent="-228594" defTabSz="457189">
              <a:spcBef>
                <a:spcPct val="20000"/>
              </a:spcBef>
              <a:spcAft>
                <a:spcPts val="600"/>
              </a:spcAft>
              <a:buClr>
                <a:schemeClr val="accent1"/>
              </a:buClr>
              <a:buSzPct val="115000"/>
              <a:buFont typeface="Arial"/>
              <a:buChar char="•"/>
              <a:defRPr sz="1400" cap="none">
                <a:effectLst/>
              </a:defRPr>
            </a:lvl8pPr>
            <a:lvl9pPr marL="3886103" indent="-228594" defTabSz="457189">
              <a:spcBef>
                <a:spcPct val="20000"/>
              </a:spcBef>
              <a:spcAft>
                <a:spcPts val="600"/>
              </a:spcAft>
              <a:buClr>
                <a:schemeClr val="accent1"/>
              </a:buClr>
              <a:buSzPct val="115000"/>
              <a:buFont typeface="Arial"/>
              <a:buChar char="•"/>
              <a:defRPr sz="1400" cap="none">
                <a:effectLst/>
              </a:defRPr>
            </a:lvl9pPr>
          </a:lstStyle>
          <a:p>
            <a:pPr marL="0" indent="0">
              <a:buNone/>
            </a:pPr>
            <a:r>
              <a:rPr lang="en-US" b="1" dirty="0" smtClean="0"/>
              <a:t>5) Tree Map</a:t>
            </a:r>
            <a:r>
              <a:rPr lang="en-US" dirty="0" smtClean="0"/>
              <a:t>:- </a:t>
            </a:r>
            <a:r>
              <a:rPr lang="en-US" dirty="0"/>
              <a:t>Power BI </a:t>
            </a:r>
            <a:r>
              <a:rPr lang="en-US" dirty="0" err="1"/>
              <a:t>Treemap</a:t>
            </a:r>
            <a:r>
              <a:rPr lang="en-US" dirty="0"/>
              <a:t> is used to display the data in Rectangle Boxes</a:t>
            </a:r>
            <a:r>
              <a:rPr lang="en-US" dirty="0" smtClean="0"/>
              <a:t>.</a:t>
            </a:r>
          </a:p>
          <a:p>
            <a:pPr marL="0" indent="0">
              <a:buNone/>
            </a:pPr>
            <a:r>
              <a:rPr lang="en-US" dirty="0" smtClean="0"/>
              <a:t>Use Color and Sales Amount for visualizing the data in tree map</a:t>
            </a:r>
            <a:endParaRPr lang="en-US" dirty="0"/>
          </a:p>
          <a:p>
            <a:pPr marL="0" indent="0">
              <a:buNone/>
            </a:pPr>
            <a:endParaRPr lang="en-US" dirty="0"/>
          </a:p>
        </p:txBody>
      </p:sp>
      <p:pic>
        <p:nvPicPr>
          <p:cNvPr id="30" name="Picture 29"/>
          <p:cNvPicPr>
            <a:picLocks noChangeAspect="1"/>
          </p:cNvPicPr>
          <p:nvPr/>
        </p:nvPicPr>
        <p:blipFill>
          <a:blip r:embed="rId4"/>
          <a:stretch>
            <a:fillRect/>
          </a:stretch>
        </p:blipFill>
        <p:spPr>
          <a:xfrm>
            <a:off x="5820938" y="4016472"/>
            <a:ext cx="5664818" cy="21198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1" name="TextBox 30"/>
          <p:cNvSpPr txBox="1"/>
          <p:nvPr/>
        </p:nvSpPr>
        <p:spPr>
          <a:xfrm>
            <a:off x="10765573" y="6488668"/>
            <a:ext cx="1322157" cy="369332"/>
          </a:xfrm>
          <a:prstGeom prst="rect">
            <a:avLst/>
          </a:prstGeom>
          <a:noFill/>
        </p:spPr>
        <p:txBody>
          <a:bodyPr wrap="none" rtlCol="0">
            <a:spAutoFit/>
          </a:bodyPr>
          <a:lstStyle/>
          <a:p>
            <a:r>
              <a:rPr lang="en-US" b="1" dirty="0" smtClean="0"/>
              <a:t>Continue</a:t>
            </a:r>
            <a:r>
              <a:rPr lang="en-US" dirty="0" smtClean="0"/>
              <a:t>…</a:t>
            </a:r>
            <a:endParaRPr lang="en-US" dirty="0"/>
          </a:p>
        </p:txBody>
      </p:sp>
    </p:spTree>
    <p:extLst>
      <p:ext uri="{BB962C8B-B14F-4D97-AF65-F5344CB8AC3E}">
        <p14:creationId xmlns:p14="http://schemas.microsoft.com/office/powerpoint/2010/main" val="27305635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9948" y="67735"/>
            <a:ext cx="11097319" cy="370880"/>
          </a:xfrm>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p>
            <a:r>
              <a:rPr lang="en-US" sz="2000" b="1" dirty="0" smtClean="0">
                <a:ln w="0"/>
                <a:solidFill>
                  <a:schemeClr val="tx1"/>
                </a:solidFill>
                <a:effectLst>
                  <a:outerShdw blurRad="38100" dist="38100" dir="2700000" algn="tl">
                    <a:srgbClr val="000000">
                      <a:alpha val="43137"/>
                    </a:srgbClr>
                  </a:outerShdw>
                </a:effectLst>
                <a:latin typeface="+mn-lt"/>
                <a:ea typeface="+mn-ea"/>
                <a:cs typeface="+mn-cs"/>
              </a:rPr>
              <a:t>Charts / Visuals</a:t>
            </a:r>
            <a:endParaRPr lang="en-US" sz="2000" b="1" dirty="0">
              <a:ln w="0"/>
              <a:solidFill>
                <a:schemeClr val="tx1"/>
              </a:solidFill>
              <a:effectLst>
                <a:outerShdw blurRad="38100" dist="38100" dir="2700000" algn="tl">
                  <a:srgbClr val="000000">
                    <a:alpha val="43137"/>
                  </a:srgbClr>
                </a:outerShdw>
              </a:effectLst>
              <a:latin typeface="+mn-lt"/>
              <a:ea typeface="+mn-ea"/>
              <a:cs typeface="+mn-cs"/>
            </a:endParaRPr>
          </a:p>
        </p:txBody>
      </p:sp>
      <p:sp>
        <p:nvSpPr>
          <p:cNvPr id="7" name="Content Placeholder 2"/>
          <p:cNvSpPr txBox="1">
            <a:spLocks/>
          </p:cNvSpPr>
          <p:nvPr/>
        </p:nvSpPr>
        <p:spPr>
          <a:xfrm>
            <a:off x="674182" y="667225"/>
            <a:ext cx="5258267" cy="626325"/>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rmAutofit fontScale="77500" lnSpcReduction="20000"/>
          </a:bodyPr>
          <a:lstStyle>
            <a:lvl1pPr marL="285744" indent="-285744" defTabSz="457189">
              <a:spcBef>
                <a:spcPct val="20000"/>
              </a:spcBef>
              <a:spcAft>
                <a:spcPts val="600"/>
              </a:spcAft>
              <a:buClr>
                <a:schemeClr val="accent1"/>
              </a:buClr>
              <a:buSzPct val="115000"/>
              <a:buFont typeface="Arial"/>
              <a:buChar char="•"/>
              <a:defRPr cap="none">
                <a:effectLst/>
              </a:defRPr>
            </a:lvl1pPr>
            <a:lvl2pPr marL="742932" indent="-285744" defTabSz="457189">
              <a:spcBef>
                <a:spcPct val="20000"/>
              </a:spcBef>
              <a:spcAft>
                <a:spcPts val="600"/>
              </a:spcAft>
              <a:buClr>
                <a:schemeClr val="accent1"/>
              </a:buClr>
              <a:buSzPct val="115000"/>
              <a:buFont typeface="Arial"/>
              <a:buChar char="•"/>
              <a:defRPr sz="2000" cap="none">
                <a:effectLst/>
              </a:defRPr>
            </a:lvl2pPr>
            <a:lvl3pPr marL="1200121" indent="-285744" defTabSz="457189">
              <a:spcBef>
                <a:spcPct val="20000"/>
              </a:spcBef>
              <a:spcAft>
                <a:spcPts val="600"/>
              </a:spcAft>
              <a:buClr>
                <a:schemeClr val="accent1"/>
              </a:buClr>
              <a:buSzPct val="115000"/>
              <a:buFont typeface="Arial"/>
              <a:buChar char="•"/>
              <a:defRPr cap="none">
                <a:effectLst/>
              </a:defRPr>
            </a:lvl3pPr>
            <a:lvl4pPr marL="1543012" indent="-171446" defTabSz="457189">
              <a:spcBef>
                <a:spcPct val="20000"/>
              </a:spcBef>
              <a:spcAft>
                <a:spcPts val="600"/>
              </a:spcAft>
              <a:buClr>
                <a:schemeClr val="accent1"/>
              </a:buClr>
              <a:buSzPct val="115000"/>
              <a:buFont typeface="Arial"/>
              <a:buChar char="•"/>
              <a:defRPr sz="1600" cap="none">
                <a:effectLst/>
              </a:defRPr>
            </a:lvl4pPr>
            <a:lvl5pPr marL="2000201" indent="-171446" defTabSz="457189">
              <a:spcBef>
                <a:spcPct val="20000"/>
              </a:spcBef>
              <a:spcAft>
                <a:spcPts val="600"/>
              </a:spcAft>
              <a:buClr>
                <a:schemeClr val="accent1"/>
              </a:buClr>
              <a:buSzPct val="115000"/>
              <a:buFont typeface="Arial"/>
              <a:buChar char="•"/>
              <a:defRPr sz="1400" cap="none">
                <a:effectLst/>
              </a:defRPr>
            </a:lvl5pPr>
            <a:lvl6pPr marL="2514537" indent="-228594" defTabSz="457189">
              <a:spcBef>
                <a:spcPct val="20000"/>
              </a:spcBef>
              <a:spcAft>
                <a:spcPts val="600"/>
              </a:spcAft>
              <a:buClr>
                <a:schemeClr val="accent1"/>
              </a:buClr>
              <a:buSzPct val="115000"/>
              <a:buFont typeface="Arial"/>
              <a:buChar char="•"/>
              <a:defRPr sz="1400" cap="none">
                <a:effectLst/>
              </a:defRPr>
            </a:lvl6pPr>
            <a:lvl7pPr marL="2971726" indent="-228594" defTabSz="457189">
              <a:spcBef>
                <a:spcPct val="20000"/>
              </a:spcBef>
              <a:spcAft>
                <a:spcPts val="600"/>
              </a:spcAft>
              <a:buClr>
                <a:schemeClr val="accent1"/>
              </a:buClr>
              <a:buSzPct val="115000"/>
              <a:buFont typeface="Arial"/>
              <a:buChar char="•"/>
              <a:defRPr sz="1400" cap="none">
                <a:effectLst/>
              </a:defRPr>
            </a:lvl7pPr>
            <a:lvl8pPr marL="3428914" indent="-228594" defTabSz="457189">
              <a:spcBef>
                <a:spcPct val="20000"/>
              </a:spcBef>
              <a:spcAft>
                <a:spcPts val="600"/>
              </a:spcAft>
              <a:buClr>
                <a:schemeClr val="accent1"/>
              </a:buClr>
              <a:buSzPct val="115000"/>
              <a:buFont typeface="Arial"/>
              <a:buChar char="•"/>
              <a:defRPr sz="1400" cap="none">
                <a:effectLst/>
              </a:defRPr>
            </a:lvl8pPr>
            <a:lvl9pPr marL="3886103" indent="-228594" defTabSz="457189">
              <a:spcBef>
                <a:spcPct val="20000"/>
              </a:spcBef>
              <a:spcAft>
                <a:spcPts val="600"/>
              </a:spcAft>
              <a:buClr>
                <a:schemeClr val="accent1"/>
              </a:buClr>
              <a:buSzPct val="115000"/>
              <a:buFont typeface="Arial"/>
              <a:buChar char="•"/>
              <a:defRPr sz="1400" cap="none">
                <a:effectLst/>
              </a:defRPr>
            </a:lvl9pPr>
          </a:lstStyle>
          <a:p>
            <a:pPr marL="0" indent="0">
              <a:buNone/>
            </a:pPr>
            <a:r>
              <a:rPr lang="en-US" b="1" dirty="0" smtClean="0"/>
              <a:t>6) Line Chart</a:t>
            </a:r>
            <a:r>
              <a:rPr lang="en-US" dirty="0" smtClean="0"/>
              <a:t>:- </a:t>
            </a:r>
            <a:r>
              <a:rPr lang="en-US" dirty="0"/>
              <a:t>Power BI Line Chart is useful for visualizing Trends over time. For example, you can use this to create a Sales trend, Temperate Trend, etc. </a:t>
            </a:r>
          </a:p>
        </p:txBody>
      </p:sp>
      <p:sp>
        <p:nvSpPr>
          <p:cNvPr id="8" name="Content Placeholder 2"/>
          <p:cNvSpPr txBox="1">
            <a:spLocks/>
          </p:cNvSpPr>
          <p:nvPr/>
        </p:nvSpPr>
        <p:spPr>
          <a:xfrm>
            <a:off x="6159154" y="674195"/>
            <a:ext cx="5426927" cy="619355"/>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rmAutofit fontScale="85000" lnSpcReduction="10000"/>
          </a:bodyPr>
          <a:lstStyle>
            <a:defPPr>
              <a:defRPr lang="en-US"/>
            </a:defPPr>
            <a:lvl1pPr marL="285744" indent="-285744" defTabSz="457189">
              <a:spcBef>
                <a:spcPct val="20000"/>
              </a:spcBef>
              <a:spcAft>
                <a:spcPts val="600"/>
              </a:spcAft>
              <a:buClr>
                <a:schemeClr val="accent1"/>
              </a:buClr>
              <a:buSzPct val="115000"/>
              <a:buFont typeface="Arial"/>
              <a:buChar char="•"/>
              <a:defRPr cap="none">
                <a:effectLst/>
              </a:defRPr>
            </a:lvl1pPr>
            <a:lvl2pPr marL="742932" indent="-285744" defTabSz="457189">
              <a:spcBef>
                <a:spcPct val="20000"/>
              </a:spcBef>
              <a:spcAft>
                <a:spcPts val="600"/>
              </a:spcAft>
              <a:buClr>
                <a:schemeClr val="accent1"/>
              </a:buClr>
              <a:buSzPct val="115000"/>
              <a:buFont typeface="Arial"/>
              <a:buChar char="•"/>
              <a:defRPr sz="2000" cap="none">
                <a:effectLst/>
              </a:defRPr>
            </a:lvl2pPr>
            <a:lvl3pPr marL="1200121" indent="-285744" defTabSz="457189">
              <a:spcBef>
                <a:spcPct val="20000"/>
              </a:spcBef>
              <a:spcAft>
                <a:spcPts val="600"/>
              </a:spcAft>
              <a:buClr>
                <a:schemeClr val="accent1"/>
              </a:buClr>
              <a:buSzPct val="115000"/>
              <a:buFont typeface="Arial"/>
              <a:buChar char="•"/>
              <a:defRPr cap="none">
                <a:effectLst/>
              </a:defRPr>
            </a:lvl3pPr>
            <a:lvl4pPr marL="1543012" indent="-171446" defTabSz="457189">
              <a:spcBef>
                <a:spcPct val="20000"/>
              </a:spcBef>
              <a:spcAft>
                <a:spcPts val="600"/>
              </a:spcAft>
              <a:buClr>
                <a:schemeClr val="accent1"/>
              </a:buClr>
              <a:buSzPct val="115000"/>
              <a:buFont typeface="Arial"/>
              <a:buChar char="•"/>
              <a:defRPr sz="1600" cap="none">
                <a:effectLst/>
              </a:defRPr>
            </a:lvl4pPr>
            <a:lvl5pPr marL="2000201" indent="-171446" defTabSz="457189">
              <a:spcBef>
                <a:spcPct val="20000"/>
              </a:spcBef>
              <a:spcAft>
                <a:spcPts val="600"/>
              </a:spcAft>
              <a:buClr>
                <a:schemeClr val="accent1"/>
              </a:buClr>
              <a:buSzPct val="115000"/>
              <a:buFont typeface="Arial"/>
              <a:buChar char="•"/>
              <a:defRPr sz="1400" cap="none">
                <a:effectLst/>
              </a:defRPr>
            </a:lvl5pPr>
            <a:lvl6pPr marL="2514537" indent="-228594" defTabSz="457189">
              <a:spcBef>
                <a:spcPct val="20000"/>
              </a:spcBef>
              <a:spcAft>
                <a:spcPts val="600"/>
              </a:spcAft>
              <a:buClr>
                <a:schemeClr val="accent1"/>
              </a:buClr>
              <a:buSzPct val="115000"/>
              <a:buFont typeface="Arial"/>
              <a:buChar char="•"/>
              <a:defRPr sz="1400" cap="none">
                <a:effectLst/>
              </a:defRPr>
            </a:lvl6pPr>
            <a:lvl7pPr marL="2971726" indent="-228594" defTabSz="457189">
              <a:spcBef>
                <a:spcPct val="20000"/>
              </a:spcBef>
              <a:spcAft>
                <a:spcPts val="600"/>
              </a:spcAft>
              <a:buClr>
                <a:schemeClr val="accent1"/>
              </a:buClr>
              <a:buSzPct val="115000"/>
              <a:buFont typeface="Arial"/>
              <a:buChar char="•"/>
              <a:defRPr sz="1400" cap="none">
                <a:effectLst/>
              </a:defRPr>
            </a:lvl7pPr>
            <a:lvl8pPr marL="3428914" indent="-228594" defTabSz="457189">
              <a:spcBef>
                <a:spcPct val="20000"/>
              </a:spcBef>
              <a:spcAft>
                <a:spcPts val="600"/>
              </a:spcAft>
              <a:buClr>
                <a:schemeClr val="accent1"/>
              </a:buClr>
              <a:buSzPct val="115000"/>
              <a:buFont typeface="Arial"/>
              <a:buChar char="•"/>
              <a:defRPr sz="1400" cap="none">
                <a:effectLst/>
              </a:defRPr>
            </a:lvl8pPr>
            <a:lvl9pPr marL="3886103" indent="-228594" defTabSz="457189">
              <a:spcBef>
                <a:spcPct val="20000"/>
              </a:spcBef>
              <a:spcAft>
                <a:spcPts val="600"/>
              </a:spcAft>
              <a:buClr>
                <a:schemeClr val="accent1"/>
              </a:buClr>
              <a:buSzPct val="115000"/>
              <a:buFont typeface="Arial"/>
              <a:buChar char="•"/>
              <a:defRPr sz="1400" cap="none">
                <a:effectLst/>
              </a:defRPr>
            </a:lvl9pPr>
          </a:lstStyle>
          <a:p>
            <a:pPr marL="0" indent="0">
              <a:buNone/>
            </a:pPr>
            <a:r>
              <a:rPr lang="en-US" b="1" dirty="0" smtClean="0"/>
              <a:t>7) Line + stacked column chart:- </a:t>
            </a:r>
            <a:r>
              <a:rPr lang="en-US" dirty="0"/>
              <a:t>Power BI Line and Stacked Column Chart help you visualize multiple dimensions and measures. </a:t>
            </a:r>
          </a:p>
        </p:txBody>
      </p:sp>
      <p:cxnSp>
        <p:nvCxnSpPr>
          <p:cNvPr id="11" name="Straight Connector 10"/>
          <p:cNvCxnSpPr/>
          <p:nvPr/>
        </p:nvCxnSpPr>
        <p:spPr>
          <a:xfrm flipH="1">
            <a:off x="6045800" y="587298"/>
            <a:ext cx="5597" cy="3360237"/>
          </a:xfrm>
          <a:prstGeom prst="line">
            <a:avLst/>
          </a:prstGeom>
          <a:ln w="12700" cmpd="sng">
            <a:solidFill>
              <a:schemeClr val="tx1"/>
            </a:solidFill>
          </a:ln>
          <a:effectLst>
            <a:outerShdw blurRad="50800" dist="50800" dir="5400000" sx="102000" sy="102000" algn="ctr" rotWithShape="0">
              <a:schemeClr val="accent2">
                <a:lumMod val="50000"/>
              </a:schemeClr>
            </a:outerShdw>
          </a:effectLst>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674182" y="3987290"/>
            <a:ext cx="10811575" cy="0"/>
          </a:xfrm>
          <a:prstGeom prst="line">
            <a:avLst/>
          </a:prstGeom>
          <a:ln w="12700" cmpd="sng">
            <a:solidFill>
              <a:schemeClr val="tx1"/>
            </a:solidFill>
          </a:ln>
          <a:effectLst>
            <a:outerShdw blurRad="50800" dist="50800" dir="5400000" sx="102000" sy="102000" algn="ctr" rotWithShape="0">
              <a:schemeClr val="accent2">
                <a:lumMod val="50000"/>
              </a:schemeClr>
            </a:outerShdw>
          </a:effectLst>
        </p:spPr>
        <p:style>
          <a:lnRef idx="1">
            <a:schemeClr val="accent1"/>
          </a:lnRef>
          <a:fillRef idx="0">
            <a:schemeClr val="accent1"/>
          </a:fillRef>
          <a:effectRef idx="0">
            <a:schemeClr val="accent1"/>
          </a:effectRef>
          <a:fontRef idx="minor">
            <a:schemeClr val="tx1"/>
          </a:fontRef>
        </p:style>
      </p:cxnSp>
      <p:sp>
        <p:nvSpPr>
          <p:cNvPr id="19" name="Content Placeholder 2"/>
          <p:cNvSpPr txBox="1">
            <a:spLocks/>
          </p:cNvSpPr>
          <p:nvPr/>
        </p:nvSpPr>
        <p:spPr>
          <a:xfrm>
            <a:off x="674182" y="4044213"/>
            <a:ext cx="10811575" cy="365761"/>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rmAutofit fontScale="85000" lnSpcReduction="10000"/>
          </a:bodyPr>
          <a:lstStyle>
            <a:lvl1pPr marL="285744" indent="-285744" defTabSz="457189">
              <a:spcBef>
                <a:spcPct val="20000"/>
              </a:spcBef>
              <a:spcAft>
                <a:spcPts val="600"/>
              </a:spcAft>
              <a:buClr>
                <a:schemeClr val="accent1"/>
              </a:buClr>
              <a:buSzPct val="115000"/>
              <a:buFont typeface="Arial"/>
              <a:buChar char="•"/>
              <a:defRPr cap="none">
                <a:effectLst/>
              </a:defRPr>
            </a:lvl1pPr>
            <a:lvl2pPr marL="742932" indent="-285744" defTabSz="457189">
              <a:spcBef>
                <a:spcPct val="20000"/>
              </a:spcBef>
              <a:spcAft>
                <a:spcPts val="600"/>
              </a:spcAft>
              <a:buClr>
                <a:schemeClr val="accent1"/>
              </a:buClr>
              <a:buSzPct val="115000"/>
              <a:buFont typeface="Arial"/>
              <a:buChar char="•"/>
              <a:defRPr sz="2000" cap="none">
                <a:effectLst/>
              </a:defRPr>
            </a:lvl2pPr>
            <a:lvl3pPr marL="1200121" indent="-285744" defTabSz="457189">
              <a:spcBef>
                <a:spcPct val="20000"/>
              </a:spcBef>
              <a:spcAft>
                <a:spcPts val="600"/>
              </a:spcAft>
              <a:buClr>
                <a:schemeClr val="accent1"/>
              </a:buClr>
              <a:buSzPct val="115000"/>
              <a:buFont typeface="Arial"/>
              <a:buChar char="•"/>
              <a:defRPr cap="none">
                <a:effectLst/>
              </a:defRPr>
            </a:lvl3pPr>
            <a:lvl4pPr marL="1543012" indent="-171446" defTabSz="457189">
              <a:spcBef>
                <a:spcPct val="20000"/>
              </a:spcBef>
              <a:spcAft>
                <a:spcPts val="600"/>
              </a:spcAft>
              <a:buClr>
                <a:schemeClr val="accent1"/>
              </a:buClr>
              <a:buSzPct val="115000"/>
              <a:buFont typeface="Arial"/>
              <a:buChar char="•"/>
              <a:defRPr sz="1600" cap="none">
                <a:effectLst/>
              </a:defRPr>
            </a:lvl4pPr>
            <a:lvl5pPr marL="2000201" indent="-171446" defTabSz="457189">
              <a:spcBef>
                <a:spcPct val="20000"/>
              </a:spcBef>
              <a:spcAft>
                <a:spcPts val="600"/>
              </a:spcAft>
              <a:buClr>
                <a:schemeClr val="accent1"/>
              </a:buClr>
              <a:buSzPct val="115000"/>
              <a:buFont typeface="Arial"/>
              <a:buChar char="•"/>
              <a:defRPr sz="1400" cap="none">
                <a:effectLst/>
              </a:defRPr>
            </a:lvl5pPr>
            <a:lvl6pPr marL="2514537" indent="-228594" defTabSz="457189">
              <a:spcBef>
                <a:spcPct val="20000"/>
              </a:spcBef>
              <a:spcAft>
                <a:spcPts val="600"/>
              </a:spcAft>
              <a:buClr>
                <a:schemeClr val="accent1"/>
              </a:buClr>
              <a:buSzPct val="115000"/>
              <a:buFont typeface="Arial"/>
              <a:buChar char="•"/>
              <a:defRPr sz="1400" cap="none">
                <a:effectLst/>
              </a:defRPr>
            </a:lvl6pPr>
            <a:lvl7pPr marL="2971726" indent="-228594" defTabSz="457189">
              <a:spcBef>
                <a:spcPct val="20000"/>
              </a:spcBef>
              <a:spcAft>
                <a:spcPts val="600"/>
              </a:spcAft>
              <a:buClr>
                <a:schemeClr val="accent1"/>
              </a:buClr>
              <a:buSzPct val="115000"/>
              <a:buFont typeface="Arial"/>
              <a:buChar char="•"/>
              <a:defRPr sz="1400" cap="none">
                <a:effectLst/>
              </a:defRPr>
            </a:lvl7pPr>
            <a:lvl8pPr marL="3428914" indent="-228594" defTabSz="457189">
              <a:spcBef>
                <a:spcPct val="20000"/>
              </a:spcBef>
              <a:spcAft>
                <a:spcPts val="600"/>
              </a:spcAft>
              <a:buClr>
                <a:schemeClr val="accent1"/>
              </a:buClr>
              <a:buSzPct val="115000"/>
              <a:buFont typeface="Arial"/>
              <a:buChar char="•"/>
              <a:defRPr sz="1400" cap="none">
                <a:effectLst/>
              </a:defRPr>
            </a:lvl8pPr>
            <a:lvl9pPr marL="3886103" indent="-228594" defTabSz="457189">
              <a:spcBef>
                <a:spcPct val="20000"/>
              </a:spcBef>
              <a:spcAft>
                <a:spcPts val="600"/>
              </a:spcAft>
              <a:buClr>
                <a:schemeClr val="accent1"/>
              </a:buClr>
              <a:buSzPct val="115000"/>
              <a:buFont typeface="Arial"/>
              <a:buChar char="•"/>
              <a:defRPr sz="1400" cap="none">
                <a:effectLst/>
              </a:defRPr>
            </a:lvl9pPr>
          </a:lstStyle>
          <a:p>
            <a:pPr marL="0" indent="0">
              <a:buNone/>
            </a:pPr>
            <a:r>
              <a:rPr lang="en-US" b="1" dirty="0"/>
              <a:t>8</a:t>
            </a:r>
            <a:r>
              <a:rPr lang="en-US" b="1" dirty="0" smtClean="0"/>
              <a:t>) </a:t>
            </a:r>
            <a:r>
              <a:rPr lang="en-US" b="1" dirty="0"/>
              <a:t>Line + </a:t>
            </a:r>
            <a:r>
              <a:rPr lang="en-US" b="1" dirty="0" smtClean="0"/>
              <a:t>clustered column </a:t>
            </a:r>
            <a:r>
              <a:rPr lang="en-US" b="1" dirty="0"/>
              <a:t>chart </a:t>
            </a:r>
            <a:r>
              <a:rPr lang="en-US" dirty="0" smtClean="0"/>
              <a:t>:- </a:t>
            </a:r>
            <a:r>
              <a:rPr lang="en-US" dirty="0"/>
              <a:t>Power BI Line and clustered Column Chart help you visualize multiple dimensions and measures. </a:t>
            </a:r>
          </a:p>
        </p:txBody>
      </p:sp>
      <p:pic>
        <p:nvPicPr>
          <p:cNvPr id="3" name="Picture 2"/>
          <p:cNvPicPr>
            <a:picLocks noChangeAspect="1"/>
          </p:cNvPicPr>
          <p:nvPr/>
        </p:nvPicPr>
        <p:blipFill>
          <a:blip r:embed="rId3"/>
          <a:stretch>
            <a:fillRect/>
          </a:stretch>
        </p:blipFill>
        <p:spPr>
          <a:xfrm>
            <a:off x="674182" y="1362487"/>
            <a:ext cx="5215163" cy="24883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4"/>
          <a:stretch>
            <a:fillRect/>
          </a:stretch>
        </p:blipFill>
        <p:spPr>
          <a:xfrm>
            <a:off x="6079969" y="1362487"/>
            <a:ext cx="5343046" cy="2488370"/>
          </a:xfrm>
          <a:prstGeom prst="rect">
            <a:avLst/>
          </a:prstGeom>
        </p:spPr>
      </p:pic>
      <p:pic>
        <p:nvPicPr>
          <p:cNvPr id="13" name="Picture 12"/>
          <p:cNvPicPr>
            <a:picLocks noChangeAspect="1"/>
          </p:cNvPicPr>
          <p:nvPr/>
        </p:nvPicPr>
        <p:blipFill>
          <a:blip r:embed="rId5"/>
          <a:stretch>
            <a:fillRect/>
          </a:stretch>
        </p:blipFill>
        <p:spPr>
          <a:xfrm>
            <a:off x="674181" y="4409975"/>
            <a:ext cx="10811575" cy="1736384"/>
          </a:xfrm>
          <a:prstGeom prst="rect">
            <a:avLst/>
          </a:prstGeom>
        </p:spPr>
      </p:pic>
      <p:sp>
        <p:nvSpPr>
          <p:cNvPr id="20" name="TextBox 19"/>
          <p:cNvSpPr txBox="1"/>
          <p:nvPr/>
        </p:nvSpPr>
        <p:spPr>
          <a:xfrm>
            <a:off x="10698665" y="6488668"/>
            <a:ext cx="1322157" cy="369332"/>
          </a:xfrm>
          <a:prstGeom prst="rect">
            <a:avLst/>
          </a:prstGeom>
          <a:noFill/>
        </p:spPr>
        <p:txBody>
          <a:bodyPr wrap="none" rtlCol="0">
            <a:spAutoFit/>
          </a:bodyPr>
          <a:lstStyle/>
          <a:p>
            <a:r>
              <a:rPr lang="en-US" b="1" dirty="0" smtClean="0"/>
              <a:t>Continue</a:t>
            </a:r>
            <a:r>
              <a:rPr lang="en-US" dirty="0" smtClean="0"/>
              <a:t>…</a:t>
            </a:r>
            <a:endParaRPr lang="en-US" dirty="0"/>
          </a:p>
        </p:txBody>
      </p:sp>
    </p:spTree>
    <p:extLst>
      <p:ext uri="{BB962C8B-B14F-4D97-AF65-F5344CB8AC3E}">
        <p14:creationId xmlns:p14="http://schemas.microsoft.com/office/powerpoint/2010/main" val="36665023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9948" y="67735"/>
            <a:ext cx="11097319" cy="370880"/>
          </a:xfrm>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p>
            <a:r>
              <a:rPr lang="en-US" sz="2000" b="1" dirty="0" smtClean="0">
                <a:ln w="0"/>
                <a:solidFill>
                  <a:schemeClr val="tx1"/>
                </a:solidFill>
                <a:effectLst>
                  <a:outerShdw blurRad="38100" dist="38100" dir="2700000" algn="tl">
                    <a:srgbClr val="000000">
                      <a:alpha val="43137"/>
                    </a:srgbClr>
                  </a:outerShdw>
                </a:effectLst>
                <a:latin typeface="+mn-lt"/>
                <a:ea typeface="+mn-ea"/>
                <a:cs typeface="+mn-cs"/>
              </a:rPr>
              <a:t>Charts / Visuals</a:t>
            </a:r>
            <a:endParaRPr lang="en-US" sz="2000" b="1" dirty="0">
              <a:ln w="0"/>
              <a:solidFill>
                <a:schemeClr val="tx1"/>
              </a:solidFill>
              <a:effectLst>
                <a:outerShdw blurRad="38100" dist="38100" dir="2700000" algn="tl">
                  <a:srgbClr val="000000">
                    <a:alpha val="43137"/>
                  </a:srgbClr>
                </a:outerShdw>
              </a:effectLst>
              <a:latin typeface="+mn-lt"/>
              <a:ea typeface="+mn-ea"/>
              <a:cs typeface="+mn-cs"/>
            </a:endParaRPr>
          </a:p>
        </p:txBody>
      </p:sp>
      <p:sp>
        <p:nvSpPr>
          <p:cNvPr id="7" name="Content Placeholder 2"/>
          <p:cNvSpPr txBox="1">
            <a:spLocks/>
          </p:cNvSpPr>
          <p:nvPr/>
        </p:nvSpPr>
        <p:spPr>
          <a:xfrm>
            <a:off x="674182" y="667225"/>
            <a:ext cx="1870235" cy="1201332"/>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rmAutofit fontScale="92500"/>
          </a:bodyPr>
          <a:lstStyle>
            <a:lvl1pPr marL="285744" indent="-285744" defTabSz="457189">
              <a:spcBef>
                <a:spcPct val="20000"/>
              </a:spcBef>
              <a:spcAft>
                <a:spcPts val="600"/>
              </a:spcAft>
              <a:buClr>
                <a:schemeClr val="accent1"/>
              </a:buClr>
              <a:buSzPct val="115000"/>
              <a:buFont typeface="Arial"/>
              <a:buChar char="•"/>
              <a:defRPr cap="none">
                <a:effectLst/>
              </a:defRPr>
            </a:lvl1pPr>
            <a:lvl2pPr marL="742932" indent="-285744" defTabSz="457189">
              <a:spcBef>
                <a:spcPct val="20000"/>
              </a:spcBef>
              <a:spcAft>
                <a:spcPts val="600"/>
              </a:spcAft>
              <a:buClr>
                <a:schemeClr val="accent1"/>
              </a:buClr>
              <a:buSzPct val="115000"/>
              <a:buFont typeface="Arial"/>
              <a:buChar char="•"/>
              <a:defRPr sz="2000" cap="none">
                <a:effectLst/>
              </a:defRPr>
            </a:lvl2pPr>
            <a:lvl3pPr marL="1200121" indent="-285744" defTabSz="457189">
              <a:spcBef>
                <a:spcPct val="20000"/>
              </a:spcBef>
              <a:spcAft>
                <a:spcPts val="600"/>
              </a:spcAft>
              <a:buClr>
                <a:schemeClr val="accent1"/>
              </a:buClr>
              <a:buSzPct val="115000"/>
              <a:buFont typeface="Arial"/>
              <a:buChar char="•"/>
              <a:defRPr cap="none">
                <a:effectLst/>
              </a:defRPr>
            </a:lvl3pPr>
            <a:lvl4pPr marL="1543012" indent="-171446" defTabSz="457189">
              <a:spcBef>
                <a:spcPct val="20000"/>
              </a:spcBef>
              <a:spcAft>
                <a:spcPts val="600"/>
              </a:spcAft>
              <a:buClr>
                <a:schemeClr val="accent1"/>
              </a:buClr>
              <a:buSzPct val="115000"/>
              <a:buFont typeface="Arial"/>
              <a:buChar char="•"/>
              <a:defRPr sz="1600" cap="none">
                <a:effectLst/>
              </a:defRPr>
            </a:lvl4pPr>
            <a:lvl5pPr marL="2000201" indent="-171446" defTabSz="457189">
              <a:spcBef>
                <a:spcPct val="20000"/>
              </a:spcBef>
              <a:spcAft>
                <a:spcPts val="600"/>
              </a:spcAft>
              <a:buClr>
                <a:schemeClr val="accent1"/>
              </a:buClr>
              <a:buSzPct val="115000"/>
              <a:buFont typeface="Arial"/>
              <a:buChar char="•"/>
              <a:defRPr sz="1400" cap="none">
                <a:effectLst/>
              </a:defRPr>
            </a:lvl5pPr>
            <a:lvl6pPr marL="2514537" indent="-228594" defTabSz="457189">
              <a:spcBef>
                <a:spcPct val="20000"/>
              </a:spcBef>
              <a:spcAft>
                <a:spcPts val="600"/>
              </a:spcAft>
              <a:buClr>
                <a:schemeClr val="accent1"/>
              </a:buClr>
              <a:buSzPct val="115000"/>
              <a:buFont typeface="Arial"/>
              <a:buChar char="•"/>
              <a:defRPr sz="1400" cap="none">
                <a:effectLst/>
              </a:defRPr>
            </a:lvl6pPr>
            <a:lvl7pPr marL="2971726" indent="-228594" defTabSz="457189">
              <a:spcBef>
                <a:spcPct val="20000"/>
              </a:spcBef>
              <a:spcAft>
                <a:spcPts val="600"/>
              </a:spcAft>
              <a:buClr>
                <a:schemeClr val="accent1"/>
              </a:buClr>
              <a:buSzPct val="115000"/>
              <a:buFont typeface="Arial"/>
              <a:buChar char="•"/>
              <a:defRPr sz="1400" cap="none">
                <a:effectLst/>
              </a:defRPr>
            </a:lvl7pPr>
            <a:lvl8pPr marL="3428914" indent="-228594" defTabSz="457189">
              <a:spcBef>
                <a:spcPct val="20000"/>
              </a:spcBef>
              <a:spcAft>
                <a:spcPts val="600"/>
              </a:spcAft>
              <a:buClr>
                <a:schemeClr val="accent1"/>
              </a:buClr>
              <a:buSzPct val="115000"/>
              <a:buFont typeface="Arial"/>
              <a:buChar char="•"/>
              <a:defRPr sz="1400" cap="none">
                <a:effectLst/>
              </a:defRPr>
            </a:lvl8pPr>
            <a:lvl9pPr marL="3886103" indent="-228594" defTabSz="457189">
              <a:spcBef>
                <a:spcPct val="20000"/>
              </a:spcBef>
              <a:spcAft>
                <a:spcPts val="600"/>
              </a:spcAft>
              <a:buClr>
                <a:schemeClr val="accent1"/>
              </a:buClr>
              <a:buSzPct val="115000"/>
              <a:buFont typeface="Arial"/>
              <a:buChar char="•"/>
              <a:defRPr sz="1400" cap="none">
                <a:effectLst/>
              </a:defRPr>
            </a:lvl9pPr>
          </a:lstStyle>
          <a:p>
            <a:pPr marL="0" indent="0">
              <a:buNone/>
            </a:pPr>
            <a:r>
              <a:rPr lang="en-US" sz="1400" b="1" dirty="0" smtClean="0"/>
              <a:t>9) Card </a:t>
            </a:r>
            <a:r>
              <a:rPr lang="en-US" sz="1400" dirty="0" smtClean="0"/>
              <a:t>: </a:t>
            </a:r>
            <a:r>
              <a:rPr lang="en-US" sz="1400" dirty="0"/>
              <a:t>A card is useful to display a single number (or metric value). </a:t>
            </a:r>
            <a:endParaRPr lang="en-US" sz="1400" dirty="0" smtClean="0"/>
          </a:p>
          <a:p>
            <a:pPr marL="0" indent="0">
              <a:buNone/>
            </a:pPr>
            <a:r>
              <a:rPr lang="en-US" sz="1400" dirty="0" smtClean="0"/>
              <a:t>E.g. :- Total sales, Total </a:t>
            </a:r>
            <a:r>
              <a:rPr lang="en-US" sz="1400" dirty="0" err="1" smtClean="0"/>
              <a:t>Qty</a:t>
            </a:r>
            <a:r>
              <a:rPr lang="en-US" sz="1400" dirty="0" smtClean="0"/>
              <a:t>  etc..</a:t>
            </a:r>
            <a:endParaRPr lang="en-US" sz="1400" dirty="0"/>
          </a:p>
        </p:txBody>
      </p:sp>
      <p:sp>
        <p:nvSpPr>
          <p:cNvPr id="8" name="Content Placeholder 2"/>
          <p:cNvSpPr txBox="1">
            <a:spLocks/>
          </p:cNvSpPr>
          <p:nvPr/>
        </p:nvSpPr>
        <p:spPr>
          <a:xfrm>
            <a:off x="2830191" y="674196"/>
            <a:ext cx="8349344" cy="383328"/>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rmAutofit fontScale="77500" lnSpcReduction="20000"/>
          </a:bodyPr>
          <a:lstStyle>
            <a:defPPr>
              <a:defRPr lang="en-US"/>
            </a:defPPr>
            <a:lvl1pPr marL="285744" indent="-285744" defTabSz="457189">
              <a:spcBef>
                <a:spcPct val="20000"/>
              </a:spcBef>
              <a:spcAft>
                <a:spcPts val="600"/>
              </a:spcAft>
              <a:buClr>
                <a:schemeClr val="accent1"/>
              </a:buClr>
              <a:buSzPct val="115000"/>
              <a:buFont typeface="Arial"/>
              <a:buChar char="•"/>
              <a:defRPr cap="none">
                <a:effectLst/>
              </a:defRPr>
            </a:lvl1pPr>
            <a:lvl2pPr marL="742932" indent="-285744" defTabSz="457189">
              <a:spcBef>
                <a:spcPct val="20000"/>
              </a:spcBef>
              <a:spcAft>
                <a:spcPts val="600"/>
              </a:spcAft>
              <a:buClr>
                <a:schemeClr val="accent1"/>
              </a:buClr>
              <a:buSzPct val="115000"/>
              <a:buFont typeface="Arial"/>
              <a:buChar char="•"/>
              <a:defRPr sz="2000" cap="none">
                <a:effectLst/>
              </a:defRPr>
            </a:lvl2pPr>
            <a:lvl3pPr marL="1200121" indent="-285744" defTabSz="457189">
              <a:spcBef>
                <a:spcPct val="20000"/>
              </a:spcBef>
              <a:spcAft>
                <a:spcPts val="600"/>
              </a:spcAft>
              <a:buClr>
                <a:schemeClr val="accent1"/>
              </a:buClr>
              <a:buSzPct val="115000"/>
              <a:buFont typeface="Arial"/>
              <a:buChar char="•"/>
              <a:defRPr cap="none">
                <a:effectLst/>
              </a:defRPr>
            </a:lvl3pPr>
            <a:lvl4pPr marL="1543012" indent="-171446" defTabSz="457189">
              <a:spcBef>
                <a:spcPct val="20000"/>
              </a:spcBef>
              <a:spcAft>
                <a:spcPts val="600"/>
              </a:spcAft>
              <a:buClr>
                <a:schemeClr val="accent1"/>
              </a:buClr>
              <a:buSzPct val="115000"/>
              <a:buFont typeface="Arial"/>
              <a:buChar char="•"/>
              <a:defRPr sz="1600" cap="none">
                <a:effectLst/>
              </a:defRPr>
            </a:lvl4pPr>
            <a:lvl5pPr marL="2000201" indent="-171446" defTabSz="457189">
              <a:spcBef>
                <a:spcPct val="20000"/>
              </a:spcBef>
              <a:spcAft>
                <a:spcPts val="600"/>
              </a:spcAft>
              <a:buClr>
                <a:schemeClr val="accent1"/>
              </a:buClr>
              <a:buSzPct val="115000"/>
              <a:buFont typeface="Arial"/>
              <a:buChar char="•"/>
              <a:defRPr sz="1400" cap="none">
                <a:effectLst/>
              </a:defRPr>
            </a:lvl5pPr>
            <a:lvl6pPr marL="2514537" indent="-228594" defTabSz="457189">
              <a:spcBef>
                <a:spcPct val="20000"/>
              </a:spcBef>
              <a:spcAft>
                <a:spcPts val="600"/>
              </a:spcAft>
              <a:buClr>
                <a:schemeClr val="accent1"/>
              </a:buClr>
              <a:buSzPct val="115000"/>
              <a:buFont typeface="Arial"/>
              <a:buChar char="•"/>
              <a:defRPr sz="1400" cap="none">
                <a:effectLst/>
              </a:defRPr>
            </a:lvl6pPr>
            <a:lvl7pPr marL="2971726" indent="-228594" defTabSz="457189">
              <a:spcBef>
                <a:spcPct val="20000"/>
              </a:spcBef>
              <a:spcAft>
                <a:spcPts val="600"/>
              </a:spcAft>
              <a:buClr>
                <a:schemeClr val="accent1"/>
              </a:buClr>
              <a:buSzPct val="115000"/>
              <a:buFont typeface="Arial"/>
              <a:buChar char="•"/>
              <a:defRPr sz="1400" cap="none">
                <a:effectLst/>
              </a:defRPr>
            </a:lvl7pPr>
            <a:lvl8pPr marL="3428914" indent="-228594" defTabSz="457189">
              <a:spcBef>
                <a:spcPct val="20000"/>
              </a:spcBef>
              <a:spcAft>
                <a:spcPts val="600"/>
              </a:spcAft>
              <a:buClr>
                <a:schemeClr val="accent1"/>
              </a:buClr>
              <a:buSzPct val="115000"/>
              <a:buFont typeface="Arial"/>
              <a:buChar char="•"/>
              <a:defRPr sz="1400" cap="none">
                <a:effectLst/>
              </a:defRPr>
            </a:lvl8pPr>
            <a:lvl9pPr marL="3886103" indent="-228594" defTabSz="457189">
              <a:spcBef>
                <a:spcPct val="20000"/>
              </a:spcBef>
              <a:spcAft>
                <a:spcPts val="600"/>
              </a:spcAft>
              <a:buClr>
                <a:schemeClr val="accent1"/>
              </a:buClr>
              <a:buSzPct val="115000"/>
              <a:buFont typeface="Arial"/>
              <a:buChar char="•"/>
              <a:defRPr sz="1400" cap="none">
                <a:effectLst/>
              </a:defRPr>
            </a:lvl9pPr>
          </a:lstStyle>
          <a:p>
            <a:pPr marL="0" lvl="0" indent="0">
              <a:buNone/>
            </a:pPr>
            <a:r>
              <a:rPr lang="en-US" b="1" dirty="0" smtClean="0"/>
              <a:t>10) Multi Row Card:- </a:t>
            </a:r>
            <a:r>
              <a:rPr lang="en-US" dirty="0"/>
              <a:t>Power BI Multi-Row Card is useful to display the data in a Group format (or a section-wise). </a:t>
            </a:r>
          </a:p>
          <a:p>
            <a:pPr marL="0" indent="0">
              <a:buNone/>
            </a:pPr>
            <a:endParaRPr lang="en-US" dirty="0"/>
          </a:p>
        </p:txBody>
      </p:sp>
      <p:cxnSp>
        <p:nvCxnSpPr>
          <p:cNvPr id="11" name="Straight Connector 10"/>
          <p:cNvCxnSpPr/>
          <p:nvPr/>
        </p:nvCxnSpPr>
        <p:spPr>
          <a:xfrm flipH="1">
            <a:off x="2669996" y="674195"/>
            <a:ext cx="1642" cy="2983405"/>
          </a:xfrm>
          <a:prstGeom prst="line">
            <a:avLst/>
          </a:prstGeom>
          <a:ln w="12700" cmpd="sng">
            <a:solidFill>
              <a:schemeClr val="tx1"/>
            </a:solidFill>
          </a:ln>
          <a:effectLst>
            <a:outerShdw blurRad="50800" dist="50800" dir="5400000" sx="102000" sy="102000" algn="ctr" rotWithShape="0">
              <a:schemeClr val="accent2">
                <a:lumMod val="50000"/>
              </a:schemeClr>
            </a:outerShdw>
          </a:effectLst>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570815" y="3759998"/>
            <a:ext cx="10811575" cy="0"/>
          </a:xfrm>
          <a:prstGeom prst="line">
            <a:avLst/>
          </a:prstGeom>
          <a:ln w="12700" cmpd="sng">
            <a:solidFill>
              <a:schemeClr val="tx1"/>
            </a:solidFill>
          </a:ln>
          <a:effectLst>
            <a:outerShdw blurRad="50800" dist="50800" dir="5400000" sx="102000" sy="102000" algn="ctr" rotWithShape="0">
              <a:schemeClr val="accent2">
                <a:lumMod val="50000"/>
              </a:schemeClr>
            </a:outerShdw>
          </a:effectLst>
        </p:spPr>
        <p:style>
          <a:lnRef idx="1">
            <a:schemeClr val="accent1"/>
          </a:lnRef>
          <a:fillRef idx="0">
            <a:schemeClr val="accent1"/>
          </a:fillRef>
          <a:effectRef idx="0">
            <a:schemeClr val="accent1"/>
          </a:effectRef>
          <a:fontRef idx="minor">
            <a:schemeClr val="tx1"/>
          </a:fontRef>
        </p:style>
      </p:cxnSp>
      <p:sp>
        <p:nvSpPr>
          <p:cNvPr id="19" name="Content Placeholder 2"/>
          <p:cNvSpPr txBox="1">
            <a:spLocks/>
          </p:cNvSpPr>
          <p:nvPr/>
        </p:nvSpPr>
        <p:spPr>
          <a:xfrm>
            <a:off x="674183" y="3858963"/>
            <a:ext cx="2886774" cy="2326247"/>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rmAutofit fontScale="92500" lnSpcReduction="20000"/>
          </a:bodyPr>
          <a:lstStyle>
            <a:lvl1pPr marL="285744" indent="-285744" defTabSz="457189">
              <a:spcBef>
                <a:spcPct val="20000"/>
              </a:spcBef>
              <a:spcAft>
                <a:spcPts val="600"/>
              </a:spcAft>
              <a:buClr>
                <a:schemeClr val="accent1"/>
              </a:buClr>
              <a:buSzPct val="115000"/>
              <a:buFont typeface="Arial"/>
              <a:buChar char="•"/>
              <a:defRPr cap="none">
                <a:effectLst/>
              </a:defRPr>
            </a:lvl1pPr>
            <a:lvl2pPr marL="742932" indent="-285744" defTabSz="457189">
              <a:spcBef>
                <a:spcPct val="20000"/>
              </a:spcBef>
              <a:spcAft>
                <a:spcPts val="600"/>
              </a:spcAft>
              <a:buClr>
                <a:schemeClr val="accent1"/>
              </a:buClr>
              <a:buSzPct val="115000"/>
              <a:buFont typeface="Arial"/>
              <a:buChar char="•"/>
              <a:defRPr sz="2000" cap="none">
                <a:effectLst/>
              </a:defRPr>
            </a:lvl2pPr>
            <a:lvl3pPr marL="1200121" indent="-285744" defTabSz="457189">
              <a:spcBef>
                <a:spcPct val="20000"/>
              </a:spcBef>
              <a:spcAft>
                <a:spcPts val="600"/>
              </a:spcAft>
              <a:buClr>
                <a:schemeClr val="accent1"/>
              </a:buClr>
              <a:buSzPct val="115000"/>
              <a:buFont typeface="Arial"/>
              <a:buChar char="•"/>
              <a:defRPr cap="none">
                <a:effectLst/>
              </a:defRPr>
            </a:lvl3pPr>
            <a:lvl4pPr marL="1543012" indent="-171446" defTabSz="457189">
              <a:spcBef>
                <a:spcPct val="20000"/>
              </a:spcBef>
              <a:spcAft>
                <a:spcPts val="600"/>
              </a:spcAft>
              <a:buClr>
                <a:schemeClr val="accent1"/>
              </a:buClr>
              <a:buSzPct val="115000"/>
              <a:buFont typeface="Arial"/>
              <a:buChar char="•"/>
              <a:defRPr sz="1600" cap="none">
                <a:effectLst/>
              </a:defRPr>
            </a:lvl4pPr>
            <a:lvl5pPr marL="2000201" indent="-171446" defTabSz="457189">
              <a:spcBef>
                <a:spcPct val="20000"/>
              </a:spcBef>
              <a:spcAft>
                <a:spcPts val="600"/>
              </a:spcAft>
              <a:buClr>
                <a:schemeClr val="accent1"/>
              </a:buClr>
              <a:buSzPct val="115000"/>
              <a:buFont typeface="Arial"/>
              <a:buChar char="•"/>
              <a:defRPr sz="1400" cap="none">
                <a:effectLst/>
              </a:defRPr>
            </a:lvl5pPr>
            <a:lvl6pPr marL="2514537" indent="-228594" defTabSz="457189">
              <a:spcBef>
                <a:spcPct val="20000"/>
              </a:spcBef>
              <a:spcAft>
                <a:spcPts val="600"/>
              </a:spcAft>
              <a:buClr>
                <a:schemeClr val="accent1"/>
              </a:buClr>
              <a:buSzPct val="115000"/>
              <a:buFont typeface="Arial"/>
              <a:buChar char="•"/>
              <a:defRPr sz="1400" cap="none">
                <a:effectLst/>
              </a:defRPr>
            </a:lvl6pPr>
            <a:lvl7pPr marL="2971726" indent="-228594" defTabSz="457189">
              <a:spcBef>
                <a:spcPct val="20000"/>
              </a:spcBef>
              <a:spcAft>
                <a:spcPts val="600"/>
              </a:spcAft>
              <a:buClr>
                <a:schemeClr val="accent1"/>
              </a:buClr>
              <a:buSzPct val="115000"/>
              <a:buFont typeface="Arial"/>
              <a:buChar char="•"/>
              <a:defRPr sz="1400" cap="none">
                <a:effectLst/>
              </a:defRPr>
            </a:lvl7pPr>
            <a:lvl8pPr marL="3428914" indent="-228594" defTabSz="457189">
              <a:spcBef>
                <a:spcPct val="20000"/>
              </a:spcBef>
              <a:spcAft>
                <a:spcPts val="600"/>
              </a:spcAft>
              <a:buClr>
                <a:schemeClr val="accent1"/>
              </a:buClr>
              <a:buSzPct val="115000"/>
              <a:buFont typeface="Arial"/>
              <a:buChar char="•"/>
              <a:defRPr sz="1400" cap="none">
                <a:effectLst/>
              </a:defRPr>
            </a:lvl8pPr>
            <a:lvl9pPr marL="3886103" indent="-228594" defTabSz="457189">
              <a:spcBef>
                <a:spcPct val="20000"/>
              </a:spcBef>
              <a:spcAft>
                <a:spcPts val="600"/>
              </a:spcAft>
              <a:buClr>
                <a:schemeClr val="accent1"/>
              </a:buClr>
              <a:buSzPct val="115000"/>
              <a:buFont typeface="Arial"/>
              <a:buChar char="•"/>
              <a:defRPr sz="1400" cap="none">
                <a:effectLst/>
              </a:defRPr>
            </a:lvl9pPr>
          </a:lstStyle>
          <a:p>
            <a:pPr marL="0" indent="0">
              <a:buNone/>
            </a:pPr>
            <a:r>
              <a:rPr lang="en-US" b="1" dirty="0" smtClean="0"/>
              <a:t>11) </a:t>
            </a:r>
            <a:r>
              <a:rPr lang="en-US" b="1" dirty="0"/>
              <a:t>Waterfall Chart</a:t>
            </a:r>
            <a:r>
              <a:rPr lang="en-US" dirty="0"/>
              <a:t>: A Power BI waterfall chart is also called a bridge chart. It uses a series of continuous vertical bar columns showing the profit (gain) or loss. </a:t>
            </a:r>
            <a:r>
              <a:rPr lang="en-US" b="1" dirty="0" err="1" smtClean="0"/>
              <a:t>E.g</a:t>
            </a:r>
            <a:r>
              <a:rPr lang="en-US" b="1" dirty="0" smtClean="0"/>
              <a:t>:-</a:t>
            </a:r>
            <a:r>
              <a:rPr lang="en-US" dirty="0" smtClean="0"/>
              <a:t> Create calculated column in </a:t>
            </a:r>
            <a:r>
              <a:rPr lang="en-US" dirty="0" smtClean="0">
                <a:solidFill>
                  <a:schemeClr val="tx1"/>
                </a:solidFill>
              </a:rPr>
              <a:t>fact table         </a:t>
            </a:r>
          </a:p>
          <a:p>
            <a:pPr marL="0" indent="0">
              <a:buNone/>
            </a:pPr>
            <a:r>
              <a:rPr lang="en-US" sz="1500" b="1" i="1" dirty="0" smtClean="0">
                <a:solidFill>
                  <a:schemeClr val="accent6">
                    <a:lumMod val="75000"/>
                  </a:schemeClr>
                </a:solidFill>
                <a:latin typeface="Cambria" panose="02040503050406030204" pitchFamily="18" charset="0"/>
                <a:ea typeface="Cambria" panose="02040503050406030204" pitchFamily="18" charset="0"/>
              </a:rPr>
              <a:t>Profit</a:t>
            </a:r>
            <a:r>
              <a:rPr lang="en-US" sz="1500" i="1" dirty="0" smtClean="0">
                <a:solidFill>
                  <a:schemeClr val="accent6">
                    <a:lumMod val="75000"/>
                  </a:schemeClr>
                </a:solidFill>
                <a:latin typeface="Cambria" panose="02040503050406030204" pitchFamily="18" charset="0"/>
                <a:ea typeface="Cambria" panose="02040503050406030204" pitchFamily="18" charset="0"/>
              </a:rPr>
              <a:t> </a:t>
            </a:r>
            <a:r>
              <a:rPr lang="en-US" sz="1500" i="1" dirty="0">
                <a:solidFill>
                  <a:schemeClr val="accent6">
                    <a:lumMod val="75000"/>
                  </a:schemeClr>
                </a:solidFill>
                <a:latin typeface="Cambria" panose="02040503050406030204" pitchFamily="18" charset="0"/>
                <a:ea typeface="Cambria" panose="02040503050406030204" pitchFamily="18" charset="0"/>
              </a:rPr>
              <a:t>=</a:t>
            </a:r>
            <a:r>
              <a:rPr lang="en-US" sz="1500" i="1" dirty="0" err="1">
                <a:solidFill>
                  <a:schemeClr val="accent6">
                    <a:lumMod val="75000"/>
                  </a:schemeClr>
                </a:solidFill>
                <a:latin typeface="Cambria" panose="02040503050406030204" pitchFamily="18" charset="0"/>
                <a:ea typeface="Cambria" panose="02040503050406030204" pitchFamily="18" charset="0"/>
              </a:rPr>
              <a:t>FactResellerSales</a:t>
            </a:r>
            <a:r>
              <a:rPr lang="en-US" sz="1500" i="1" dirty="0">
                <a:solidFill>
                  <a:schemeClr val="accent6">
                    <a:lumMod val="75000"/>
                  </a:schemeClr>
                </a:solidFill>
                <a:latin typeface="Cambria" panose="02040503050406030204" pitchFamily="18" charset="0"/>
                <a:ea typeface="Cambria" panose="02040503050406030204" pitchFamily="18" charset="0"/>
              </a:rPr>
              <a:t>[</a:t>
            </a:r>
            <a:r>
              <a:rPr lang="en-US" sz="1500" i="1" dirty="0" err="1">
                <a:solidFill>
                  <a:schemeClr val="accent6">
                    <a:lumMod val="75000"/>
                  </a:schemeClr>
                </a:solidFill>
                <a:latin typeface="Cambria" panose="02040503050406030204" pitchFamily="18" charset="0"/>
                <a:ea typeface="Cambria" panose="02040503050406030204" pitchFamily="18" charset="0"/>
              </a:rPr>
              <a:t>SalesAmount</a:t>
            </a:r>
            <a:r>
              <a:rPr lang="en-US" sz="1500" i="1" dirty="0">
                <a:solidFill>
                  <a:schemeClr val="accent6">
                    <a:lumMod val="75000"/>
                  </a:schemeClr>
                </a:solidFill>
                <a:latin typeface="Cambria" panose="02040503050406030204" pitchFamily="18" charset="0"/>
                <a:ea typeface="Cambria" panose="02040503050406030204" pitchFamily="18" charset="0"/>
              </a:rPr>
              <a:t>]-</a:t>
            </a:r>
            <a:r>
              <a:rPr lang="en-US" sz="1500" i="1" dirty="0" err="1">
                <a:solidFill>
                  <a:schemeClr val="accent6">
                    <a:lumMod val="75000"/>
                  </a:schemeClr>
                </a:solidFill>
                <a:latin typeface="Cambria" panose="02040503050406030204" pitchFamily="18" charset="0"/>
                <a:ea typeface="Cambria" panose="02040503050406030204" pitchFamily="18" charset="0"/>
              </a:rPr>
              <a:t>FactResellerSales</a:t>
            </a:r>
            <a:r>
              <a:rPr lang="en-US" sz="1500" i="1" dirty="0">
                <a:solidFill>
                  <a:schemeClr val="accent6">
                    <a:lumMod val="75000"/>
                  </a:schemeClr>
                </a:solidFill>
                <a:latin typeface="Cambria" panose="02040503050406030204" pitchFamily="18" charset="0"/>
                <a:ea typeface="Cambria" panose="02040503050406030204" pitchFamily="18" charset="0"/>
              </a:rPr>
              <a:t>[</a:t>
            </a:r>
            <a:r>
              <a:rPr lang="en-US" sz="1500" i="1" dirty="0" err="1">
                <a:solidFill>
                  <a:schemeClr val="accent6">
                    <a:lumMod val="75000"/>
                  </a:schemeClr>
                </a:solidFill>
                <a:latin typeface="Cambria" panose="02040503050406030204" pitchFamily="18" charset="0"/>
                <a:ea typeface="Cambria" panose="02040503050406030204" pitchFamily="18" charset="0"/>
              </a:rPr>
              <a:t>TotalProductCost</a:t>
            </a:r>
            <a:r>
              <a:rPr lang="en-US" sz="1500" i="1" dirty="0">
                <a:solidFill>
                  <a:schemeClr val="accent6">
                    <a:lumMod val="75000"/>
                  </a:schemeClr>
                </a:solidFill>
                <a:latin typeface="Cambria" panose="02040503050406030204" pitchFamily="18" charset="0"/>
                <a:ea typeface="Cambria" panose="02040503050406030204" pitchFamily="18" charset="0"/>
              </a:rPr>
              <a:t>] </a:t>
            </a:r>
            <a:endParaRPr lang="en-US" sz="1500" i="1" dirty="0">
              <a:latin typeface="Cambria" panose="02040503050406030204" pitchFamily="18" charset="0"/>
              <a:ea typeface="Cambria" panose="02040503050406030204" pitchFamily="18" charset="0"/>
            </a:endParaRPr>
          </a:p>
        </p:txBody>
      </p:sp>
      <p:pic>
        <p:nvPicPr>
          <p:cNvPr id="5" name="Picture 4"/>
          <p:cNvPicPr>
            <a:picLocks noChangeAspect="1"/>
          </p:cNvPicPr>
          <p:nvPr/>
        </p:nvPicPr>
        <p:blipFill>
          <a:blip r:embed="rId2"/>
          <a:stretch>
            <a:fillRect/>
          </a:stretch>
        </p:blipFill>
        <p:spPr>
          <a:xfrm>
            <a:off x="674182" y="1975765"/>
            <a:ext cx="1870235" cy="581583"/>
          </a:xfrm>
          <a:prstGeom prst="rect">
            <a:avLst/>
          </a:prstGeom>
        </p:spPr>
      </p:pic>
      <p:pic>
        <p:nvPicPr>
          <p:cNvPr id="13" name="Picture 12"/>
          <p:cNvPicPr/>
          <p:nvPr/>
        </p:nvPicPr>
        <p:blipFill>
          <a:blip r:embed="rId3"/>
          <a:stretch>
            <a:fillRect/>
          </a:stretch>
        </p:blipFill>
        <p:spPr>
          <a:xfrm>
            <a:off x="832732" y="2783955"/>
            <a:ext cx="1553133" cy="5804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p:cNvPicPr>
            <a:picLocks noChangeAspect="1"/>
          </p:cNvPicPr>
          <p:nvPr/>
        </p:nvPicPr>
        <p:blipFill>
          <a:blip r:embed="rId4"/>
          <a:stretch>
            <a:fillRect/>
          </a:stretch>
        </p:blipFill>
        <p:spPr>
          <a:xfrm>
            <a:off x="2885850" y="1130108"/>
            <a:ext cx="3558722" cy="9728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15"/>
          <p:cNvPicPr>
            <a:picLocks noChangeAspect="1"/>
          </p:cNvPicPr>
          <p:nvPr/>
        </p:nvPicPr>
        <p:blipFill>
          <a:blip r:embed="rId5"/>
          <a:stretch>
            <a:fillRect/>
          </a:stretch>
        </p:blipFill>
        <p:spPr>
          <a:xfrm>
            <a:off x="2828548" y="2175592"/>
            <a:ext cx="8553842" cy="1497643"/>
          </a:xfrm>
          <a:prstGeom prst="rect">
            <a:avLst/>
          </a:prstGeom>
        </p:spPr>
      </p:pic>
      <p:pic>
        <p:nvPicPr>
          <p:cNvPr id="18" name="Picture 17"/>
          <p:cNvPicPr/>
          <p:nvPr/>
        </p:nvPicPr>
        <p:blipFill>
          <a:blip r:embed="rId6"/>
          <a:stretch>
            <a:fillRect/>
          </a:stretch>
        </p:blipFill>
        <p:spPr>
          <a:xfrm>
            <a:off x="3729617" y="3884126"/>
            <a:ext cx="7778442" cy="23010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TextBox 19"/>
          <p:cNvSpPr txBox="1"/>
          <p:nvPr/>
        </p:nvSpPr>
        <p:spPr>
          <a:xfrm>
            <a:off x="10624324" y="6488668"/>
            <a:ext cx="1322157" cy="369332"/>
          </a:xfrm>
          <a:prstGeom prst="rect">
            <a:avLst/>
          </a:prstGeom>
          <a:noFill/>
        </p:spPr>
        <p:txBody>
          <a:bodyPr wrap="none" rtlCol="0">
            <a:spAutoFit/>
          </a:bodyPr>
          <a:lstStyle/>
          <a:p>
            <a:r>
              <a:rPr lang="en-US" b="1" dirty="0" smtClean="0"/>
              <a:t>Continue</a:t>
            </a:r>
            <a:r>
              <a:rPr lang="en-US" dirty="0" smtClean="0"/>
              <a:t>…</a:t>
            </a:r>
            <a:endParaRPr lang="en-US" dirty="0"/>
          </a:p>
        </p:txBody>
      </p:sp>
    </p:spTree>
    <p:extLst>
      <p:ext uri="{BB962C8B-B14F-4D97-AF65-F5344CB8AC3E}">
        <p14:creationId xmlns:p14="http://schemas.microsoft.com/office/powerpoint/2010/main" val="202709885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9948" y="67735"/>
            <a:ext cx="11097319" cy="370880"/>
          </a:xfrm>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p>
            <a:r>
              <a:rPr lang="en-US" sz="2000" b="1" dirty="0" smtClean="0">
                <a:ln w="0"/>
                <a:solidFill>
                  <a:schemeClr val="tx1"/>
                </a:solidFill>
                <a:effectLst>
                  <a:outerShdw blurRad="38100" dist="38100" dir="2700000" algn="tl">
                    <a:srgbClr val="000000">
                      <a:alpha val="43137"/>
                    </a:srgbClr>
                  </a:outerShdw>
                </a:effectLst>
                <a:latin typeface="+mn-lt"/>
                <a:ea typeface="+mn-ea"/>
                <a:cs typeface="+mn-cs"/>
              </a:rPr>
              <a:t>Charts / Visuals</a:t>
            </a:r>
            <a:endParaRPr lang="en-US" sz="2000" b="1" dirty="0">
              <a:ln w="0"/>
              <a:solidFill>
                <a:schemeClr val="tx1"/>
              </a:solidFill>
              <a:effectLst>
                <a:outerShdw blurRad="38100" dist="38100" dir="2700000" algn="tl">
                  <a:srgbClr val="000000">
                    <a:alpha val="43137"/>
                  </a:srgbClr>
                </a:outerShdw>
              </a:effectLst>
              <a:latin typeface="+mn-lt"/>
              <a:ea typeface="+mn-ea"/>
              <a:cs typeface="+mn-cs"/>
            </a:endParaRPr>
          </a:p>
        </p:txBody>
      </p:sp>
      <p:sp>
        <p:nvSpPr>
          <p:cNvPr id="7" name="Content Placeholder 2"/>
          <p:cNvSpPr txBox="1">
            <a:spLocks/>
          </p:cNvSpPr>
          <p:nvPr/>
        </p:nvSpPr>
        <p:spPr>
          <a:xfrm>
            <a:off x="674182" y="667226"/>
            <a:ext cx="4992279" cy="41816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rmAutofit fontScale="92500" lnSpcReduction="20000"/>
          </a:bodyPr>
          <a:lstStyle>
            <a:lvl1pPr marL="285744" indent="-285744" defTabSz="457189">
              <a:spcBef>
                <a:spcPct val="20000"/>
              </a:spcBef>
              <a:spcAft>
                <a:spcPts val="600"/>
              </a:spcAft>
              <a:buClr>
                <a:schemeClr val="accent1"/>
              </a:buClr>
              <a:buSzPct val="115000"/>
              <a:buFont typeface="Arial"/>
              <a:buChar char="•"/>
              <a:defRPr cap="none">
                <a:effectLst/>
              </a:defRPr>
            </a:lvl1pPr>
            <a:lvl2pPr marL="742932" indent="-285744" defTabSz="457189">
              <a:spcBef>
                <a:spcPct val="20000"/>
              </a:spcBef>
              <a:spcAft>
                <a:spcPts val="600"/>
              </a:spcAft>
              <a:buClr>
                <a:schemeClr val="accent1"/>
              </a:buClr>
              <a:buSzPct val="115000"/>
              <a:buFont typeface="Arial"/>
              <a:buChar char="•"/>
              <a:defRPr sz="2000" cap="none">
                <a:effectLst/>
              </a:defRPr>
            </a:lvl2pPr>
            <a:lvl3pPr marL="1200121" indent="-285744" defTabSz="457189">
              <a:spcBef>
                <a:spcPct val="20000"/>
              </a:spcBef>
              <a:spcAft>
                <a:spcPts val="600"/>
              </a:spcAft>
              <a:buClr>
                <a:schemeClr val="accent1"/>
              </a:buClr>
              <a:buSzPct val="115000"/>
              <a:buFont typeface="Arial"/>
              <a:buChar char="•"/>
              <a:defRPr cap="none">
                <a:effectLst/>
              </a:defRPr>
            </a:lvl3pPr>
            <a:lvl4pPr marL="1543012" indent="-171446" defTabSz="457189">
              <a:spcBef>
                <a:spcPct val="20000"/>
              </a:spcBef>
              <a:spcAft>
                <a:spcPts val="600"/>
              </a:spcAft>
              <a:buClr>
                <a:schemeClr val="accent1"/>
              </a:buClr>
              <a:buSzPct val="115000"/>
              <a:buFont typeface="Arial"/>
              <a:buChar char="•"/>
              <a:defRPr sz="1600" cap="none">
                <a:effectLst/>
              </a:defRPr>
            </a:lvl4pPr>
            <a:lvl5pPr marL="2000201" indent="-171446" defTabSz="457189">
              <a:spcBef>
                <a:spcPct val="20000"/>
              </a:spcBef>
              <a:spcAft>
                <a:spcPts val="600"/>
              </a:spcAft>
              <a:buClr>
                <a:schemeClr val="accent1"/>
              </a:buClr>
              <a:buSzPct val="115000"/>
              <a:buFont typeface="Arial"/>
              <a:buChar char="•"/>
              <a:defRPr sz="1400" cap="none">
                <a:effectLst/>
              </a:defRPr>
            </a:lvl5pPr>
            <a:lvl6pPr marL="2514537" indent="-228594" defTabSz="457189">
              <a:spcBef>
                <a:spcPct val="20000"/>
              </a:spcBef>
              <a:spcAft>
                <a:spcPts val="600"/>
              </a:spcAft>
              <a:buClr>
                <a:schemeClr val="accent1"/>
              </a:buClr>
              <a:buSzPct val="115000"/>
              <a:buFont typeface="Arial"/>
              <a:buChar char="•"/>
              <a:defRPr sz="1400" cap="none">
                <a:effectLst/>
              </a:defRPr>
            </a:lvl6pPr>
            <a:lvl7pPr marL="2971726" indent="-228594" defTabSz="457189">
              <a:spcBef>
                <a:spcPct val="20000"/>
              </a:spcBef>
              <a:spcAft>
                <a:spcPts val="600"/>
              </a:spcAft>
              <a:buClr>
                <a:schemeClr val="accent1"/>
              </a:buClr>
              <a:buSzPct val="115000"/>
              <a:buFont typeface="Arial"/>
              <a:buChar char="•"/>
              <a:defRPr sz="1400" cap="none">
                <a:effectLst/>
              </a:defRPr>
            </a:lvl7pPr>
            <a:lvl8pPr marL="3428914" indent="-228594" defTabSz="457189">
              <a:spcBef>
                <a:spcPct val="20000"/>
              </a:spcBef>
              <a:spcAft>
                <a:spcPts val="600"/>
              </a:spcAft>
              <a:buClr>
                <a:schemeClr val="accent1"/>
              </a:buClr>
              <a:buSzPct val="115000"/>
              <a:buFont typeface="Arial"/>
              <a:buChar char="•"/>
              <a:defRPr sz="1400" cap="none">
                <a:effectLst/>
              </a:defRPr>
            </a:lvl8pPr>
            <a:lvl9pPr marL="3886103" indent="-228594" defTabSz="457189">
              <a:spcBef>
                <a:spcPct val="20000"/>
              </a:spcBef>
              <a:spcAft>
                <a:spcPts val="600"/>
              </a:spcAft>
              <a:buClr>
                <a:schemeClr val="accent1"/>
              </a:buClr>
              <a:buSzPct val="115000"/>
              <a:buFont typeface="Arial"/>
              <a:buChar char="•"/>
              <a:defRPr sz="1400" cap="none">
                <a:effectLst/>
              </a:defRPr>
            </a:lvl9pPr>
          </a:lstStyle>
          <a:p>
            <a:pPr marL="0" indent="0">
              <a:buNone/>
            </a:pPr>
            <a:r>
              <a:rPr lang="en-US" sz="1400" b="1" dirty="0" smtClean="0"/>
              <a:t>12) Table</a:t>
            </a:r>
            <a:r>
              <a:rPr lang="en-US" sz="1400" dirty="0" smtClean="0"/>
              <a:t>: Display fields in tabular format. Date Hierarchy auto created based on Date column in visual. </a:t>
            </a:r>
            <a:endParaRPr lang="en-US" sz="1400" dirty="0"/>
          </a:p>
        </p:txBody>
      </p:sp>
      <p:cxnSp>
        <p:nvCxnSpPr>
          <p:cNvPr id="11" name="Straight Connector 10"/>
          <p:cNvCxnSpPr/>
          <p:nvPr/>
        </p:nvCxnSpPr>
        <p:spPr>
          <a:xfrm flipH="1">
            <a:off x="5746591" y="659792"/>
            <a:ext cx="32522" cy="5487084"/>
          </a:xfrm>
          <a:prstGeom prst="line">
            <a:avLst/>
          </a:prstGeom>
          <a:ln w="25400" cmpd="thickThin">
            <a:solidFill>
              <a:schemeClr val="tx1"/>
            </a:solidFill>
            <a:prstDash val="solid"/>
          </a:ln>
          <a:effectLst/>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703918" y="3715394"/>
            <a:ext cx="5005504" cy="0"/>
          </a:xfrm>
          <a:prstGeom prst="line">
            <a:avLst/>
          </a:prstGeom>
          <a:ln w="25400" cmpd="thickThin">
            <a:solidFill>
              <a:schemeClr val="tx1"/>
            </a:solidFill>
            <a:prstDash val="solid"/>
          </a:ln>
          <a:effectLst/>
        </p:spPr>
        <p:style>
          <a:lnRef idx="1">
            <a:schemeClr val="accent1"/>
          </a:lnRef>
          <a:fillRef idx="0">
            <a:schemeClr val="accent1"/>
          </a:fillRef>
          <a:effectRef idx="0">
            <a:schemeClr val="accent1"/>
          </a:effectRef>
          <a:fontRef idx="minor">
            <a:schemeClr val="tx1"/>
          </a:fontRef>
        </p:style>
      </p:cxnSp>
      <p:sp>
        <p:nvSpPr>
          <p:cNvPr id="19" name="Content Placeholder 2"/>
          <p:cNvSpPr txBox="1">
            <a:spLocks/>
          </p:cNvSpPr>
          <p:nvPr/>
        </p:nvSpPr>
        <p:spPr>
          <a:xfrm>
            <a:off x="5859243" y="667224"/>
            <a:ext cx="5656249" cy="3092773"/>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rmAutofit lnSpcReduction="10000"/>
          </a:bodyPr>
          <a:lstStyle>
            <a:lvl1pPr marL="285744" indent="-285744" defTabSz="457189">
              <a:spcBef>
                <a:spcPct val="20000"/>
              </a:spcBef>
              <a:spcAft>
                <a:spcPts val="600"/>
              </a:spcAft>
              <a:buClr>
                <a:schemeClr val="accent1"/>
              </a:buClr>
              <a:buSzPct val="115000"/>
              <a:buFont typeface="Arial"/>
              <a:buChar char="•"/>
              <a:defRPr cap="none">
                <a:effectLst/>
              </a:defRPr>
            </a:lvl1pPr>
            <a:lvl2pPr marL="742932" indent="-285744" defTabSz="457189">
              <a:spcBef>
                <a:spcPct val="20000"/>
              </a:spcBef>
              <a:spcAft>
                <a:spcPts val="600"/>
              </a:spcAft>
              <a:buClr>
                <a:schemeClr val="accent1"/>
              </a:buClr>
              <a:buSzPct val="115000"/>
              <a:buFont typeface="Arial"/>
              <a:buChar char="•"/>
              <a:defRPr sz="2000" cap="none">
                <a:effectLst/>
              </a:defRPr>
            </a:lvl2pPr>
            <a:lvl3pPr marL="1200121" indent="-285744" defTabSz="457189">
              <a:spcBef>
                <a:spcPct val="20000"/>
              </a:spcBef>
              <a:spcAft>
                <a:spcPts val="600"/>
              </a:spcAft>
              <a:buClr>
                <a:schemeClr val="accent1"/>
              </a:buClr>
              <a:buSzPct val="115000"/>
              <a:buFont typeface="Arial"/>
              <a:buChar char="•"/>
              <a:defRPr cap="none">
                <a:effectLst/>
              </a:defRPr>
            </a:lvl3pPr>
            <a:lvl4pPr marL="1543012" indent="-171446" defTabSz="457189">
              <a:spcBef>
                <a:spcPct val="20000"/>
              </a:spcBef>
              <a:spcAft>
                <a:spcPts val="600"/>
              </a:spcAft>
              <a:buClr>
                <a:schemeClr val="accent1"/>
              </a:buClr>
              <a:buSzPct val="115000"/>
              <a:buFont typeface="Arial"/>
              <a:buChar char="•"/>
              <a:defRPr sz="1600" cap="none">
                <a:effectLst/>
              </a:defRPr>
            </a:lvl4pPr>
            <a:lvl5pPr marL="2000201" indent="-171446" defTabSz="457189">
              <a:spcBef>
                <a:spcPct val="20000"/>
              </a:spcBef>
              <a:spcAft>
                <a:spcPts val="600"/>
              </a:spcAft>
              <a:buClr>
                <a:schemeClr val="accent1"/>
              </a:buClr>
              <a:buSzPct val="115000"/>
              <a:buFont typeface="Arial"/>
              <a:buChar char="•"/>
              <a:defRPr sz="1400" cap="none">
                <a:effectLst/>
              </a:defRPr>
            </a:lvl5pPr>
            <a:lvl6pPr marL="2514537" indent="-228594" defTabSz="457189">
              <a:spcBef>
                <a:spcPct val="20000"/>
              </a:spcBef>
              <a:spcAft>
                <a:spcPts val="600"/>
              </a:spcAft>
              <a:buClr>
                <a:schemeClr val="accent1"/>
              </a:buClr>
              <a:buSzPct val="115000"/>
              <a:buFont typeface="Arial"/>
              <a:buChar char="•"/>
              <a:defRPr sz="1400" cap="none">
                <a:effectLst/>
              </a:defRPr>
            </a:lvl6pPr>
            <a:lvl7pPr marL="2971726" indent="-228594" defTabSz="457189">
              <a:spcBef>
                <a:spcPct val="20000"/>
              </a:spcBef>
              <a:spcAft>
                <a:spcPts val="600"/>
              </a:spcAft>
              <a:buClr>
                <a:schemeClr val="accent1"/>
              </a:buClr>
              <a:buSzPct val="115000"/>
              <a:buFont typeface="Arial"/>
              <a:buChar char="•"/>
              <a:defRPr sz="1400" cap="none">
                <a:effectLst/>
              </a:defRPr>
            </a:lvl7pPr>
            <a:lvl8pPr marL="3428914" indent="-228594" defTabSz="457189">
              <a:spcBef>
                <a:spcPct val="20000"/>
              </a:spcBef>
              <a:spcAft>
                <a:spcPts val="600"/>
              </a:spcAft>
              <a:buClr>
                <a:schemeClr val="accent1"/>
              </a:buClr>
              <a:buSzPct val="115000"/>
              <a:buFont typeface="Arial"/>
              <a:buChar char="•"/>
              <a:defRPr sz="1400" cap="none">
                <a:effectLst/>
              </a:defRPr>
            </a:lvl8pPr>
            <a:lvl9pPr marL="3886103" indent="-228594" defTabSz="457189">
              <a:spcBef>
                <a:spcPct val="20000"/>
              </a:spcBef>
              <a:spcAft>
                <a:spcPts val="600"/>
              </a:spcAft>
              <a:buClr>
                <a:schemeClr val="accent1"/>
              </a:buClr>
              <a:buSzPct val="115000"/>
              <a:buFont typeface="Arial"/>
              <a:buChar char="•"/>
              <a:defRPr sz="1400" cap="none">
                <a:effectLst/>
              </a:defRPr>
            </a:lvl9pPr>
          </a:lstStyle>
          <a:p>
            <a:pPr marL="0" indent="0">
              <a:buNone/>
            </a:pPr>
            <a:r>
              <a:rPr lang="en-US" b="1" dirty="0" smtClean="0"/>
              <a:t>13) Matrices </a:t>
            </a:r>
            <a:r>
              <a:rPr lang="en-US" dirty="0" smtClean="0"/>
              <a:t>: </a:t>
            </a:r>
            <a:r>
              <a:rPr lang="en-US" dirty="0"/>
              <a:t>A Power BI Matrix is similar to a table that contains rows and columns. However, the matrix shows the aggregated data instead of displaying the detailed rows. The aggregation of the numeric measure depends on the column and row headers</a:t>
            </a:r>
            <a:r>
              <a:rPr lang="en-US" dirty="0" smtClean="0"/>
              <a:t>.</a:t>
            </a:r>
          </a:p>
          <a:p>
            <a:pPr marL="0" indent="0">
              <a:buNone/>
            </a:pPr>
            <a:r>
              <a:rPr lang="en-US" sz="1300" b="1" u="sng" dirty="0" smtClean="0"/>
              <a:t>When </a:t>
            </a:r>
            <a:r>
              <a:rPr lang="en-US" sz="1300" b="1" u="sng" dirty="0"/>
              <a:t>to Use Matrix</a:t>
            </a:r>
            <a:endParaRPr lang="en-US" sz="1300" b="1" dirty="0"/>
          </a:p>
          <a:p>
            <a:pPr lvl="0"/>
            <a:r>
              <a:rPr lang="en-US" sz="1400" dirty="0"/>
              <a:t>To display the aggregated information in tabular format.</a:t>
            </a:r>
          </a:p>
          <a:p>
            <a:pPr lvl="0"/>
            <a:r>
              <a:rPr lang="en-US" sz="1400" dirty="0"/>
              <a:t>To perform row and column grouping.</a:t>
            </a:r>
          </a:p>
          <a:p>
            <a:pPr lvl="0"/>
            <a:r>
              <a:rPr lang="en-US" sz="1400" dirty="0"/>
              <a:t>To view row and column subtotals, totals, and grand totals.</a:t>
            </a:r>
          </a:p>
          <a:p>
            <a:pPr lvl="0"/>
            <a:r>
              <a:rPr lang="en-US" sz="1400" dirty="0"/>
              <a:t>To enable drill down action across the report.</a:t>
            </a:r>
          </a:p>
          <a:p>
            <a:pPr marL="0" indent="0">
              <a:buNone/>
            </a:pPr>
            <a:endParaRPr lang="en-US" sz="1500" i="1" dirty="0">
              <a:latin typeface="Cambria" panose="02040503050406030204" pitchFamily="18" charset="0"/>
              <a:ea typeface="Cambria" panose="02040503050406030204" pitchFamily="18" charset="0"/>
            </a:endParaRPr>
          </a:p>
        </p:txBody>
      </p:sp>
      <p:pic>
        <p:nvPicPr>
          <p:cNvPr id="3" name="Picture 2"/>
          <p:cNvPicPr>
            <a:picLocks noChangeAspect="1"/>
          </p:cNvPicPr>
          <p:nvPr/>
        </p:nvPicPr>
        <p:blipFill>
          <a:blip r:embed="rId2"/>
          <a:stretch>
            <a:fillRect/>
          </a:stretch>
        </p:blipFill>
        <p:spPr>
          <a:xfrm>
            <a:off x="674182" y="1085386"/>
            <a:ext cx="4992279" cy="12583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3"/>
          <a:stretch>
            <a:fillRect/>
          </a:stretch>
        </p:blipFill>
        <p:spPr>
          <a:xfrm>
            <a:off x="674182" y="2377999"/>
            <a:ext cx="5024813" cy="1283035"/>
          </a:xfrm>
          <a:prstGeom prst="rect">
            <a:avLst/>
          </a:prstGeom>
        </p:spPr>
      </p:pic>
      <p:pic>
        <p:nvPicPr>
          <p:cNvPr id="12" name="Picture 11"/>
          <p:cNvPicPr>
            <a:picLocks noChangeAspect="1"/>
          </p:cNvPicPr>
          <p:nvPr/>
        </p:nvPicPr>
        <p:blipFill>
          <a:blip r:embed="rId4"/>
          <a:stretch>
            <a:fillRect/>
          </a:stretch>
        </p:blipFill>
        <p:spPr>
          <a:xfrm>
            <a:off x="5859242" y="3858961"/>
            <a:ext cx="5656249" cy="22953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Picture 16"/>
          <p:cNvPicPr>
            <a:picLocks noChangeAspect="1"/>
          </p:cNvPicPr>
          <p:nvPr/>
        </p:nvPicPr>
        <p:blipFill>
          <a:blip r:embed="rId5"/>
          <a:stretch>
            <a:fillRect/>
          </a:stretch>
        </p:blipFill>
        <p:spPr>
          <a:xfrm>
            <a:off x="741908" y="5385110"/>
            <a:ext cx="4927765" cy="6819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1" name="Content Placeholder 2"/>
          <p:cNvSpPr txBox="1">
            <a:spLocks/>
          </p:cNvSpPr>
          <p:nvPr/>
        </p:nvSpPr>
        <p:spPr>
          <a:xfrm>
            <a:off x="713724" y="3759997"/>
            <a:ext cx="4985271" cy="1518247"/>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rmAutofit/>
          </a:bodyPr>
          <a:lstStyle>
            <a:lvl1pPr marL="285744" indent="-285744" defTabSz="457189">
              <a:spcBef>
                <a:spcPct val="20000"/>
              </a:spcBef>
              <a:spcAft>
                <a:spcPts val="600"/>
              </a:spcAft>
              <a:buClr>
                <a:schemeClr val="accent1"/>
              </a:buClr>
              <a:buSzPct val="115000"/>
              <a:buFont typeface="Arial"/>
              <a:buChar char="•"/>
              <a:defRPr cap="none">
                <a:effectLst/>
              </a:defRPr>
            </a:lvl1pPr>
            <a:lvl2pPr marL="742932" indent="-285744" defTabSz="457189">
              <a:spcBef>
                <a:spcPct val="20000"/>
              </a:spcBef>
              <a:spcAft>
                <a:spcPts val="600"/>
              </a:spcAft>
              <a:buClr>
                <a:schemeClr val="accent1"/>
              </a:buClr>
              <a:buSzPct val="115000"/>
              <a:buFont typeface="Arial"/>
              <a:buChar char="•"/>
              <a:defRPr sz="2000" cap="none">
                <a:effectLst/>
              </a:defRPr>
            </a:lvl2pPr>
            <a:lvl3pPr marL="1200121" indent="-285744" defTabSz="457189">
              <a:spcBef>
                <a:spcPct val="20000"/>
              </a:spcBef>
              <a:spcAft>
                <a:spcPts val="600"/>
              </a:spcAft>
              <a:buClr>
                <a:schemeClr val="accent1"/>
              </a:buClr>
              <a:buSzPct val="115000"/>
              <a:buFont typeface="Arial"/>
              <a:buChar char="•"/>
              <a:defRPr cap="none">
                <a:effectLst/>
              </a:defRPr>
            </a:lvl3pPr>
            <a:lvl4pPr marL="1543012" indent="-171446" defTabSz="457189">
              <a:spcBef>
                <a:spcPct val="20000"/>
              </a:spcBef>
              <a:spcAft>
                <a:spcPts val="600"/>
              </a:spcAft>
              <a:buClr>
                <a:schemeClr val="accent1"/>
              </a:buClr>
              <a:buSzPct val="115000"/>
              <a:buFont typeface="Arial"/>
              <a:buChar char="•"/>
              <a:defRPr sz="1600" cap="none">
                <a:effectLst/>
              </a:defRPr>
            </a:lvl4pPr>
            <a:lvl5pPr marL="2000201" indent="-171446" defTabSz="457189">
              <a:spcBef>
                <a:spcPct val="20000"/>
              </a:spcBef>
              <a:spcAft>
                <a:spcPts val="600"/>
              </a:spcAft>
              <a:buClr>
                <a:schemeClr val="accent1"/>
              </a:buClr>
              <a:buSzPct val="115000"/>
              <a:buFont typeface="Arial"/>
              <a:buChar char="•"/>
              <a:defRPr sz="1400" cap="none">
                <a:effectLst/>
              </a:defRPr>
            </a:lvl5pPr>
            <a:lvl6pPr marL="2514537" indent="-228594" defTabSz="457189">
              <a:spcBef>
                <a:spcPct val="20000"/>
              </a:spcBef>
              <a:spcAft>
                <a:spcPts val="600"/>
              </a:spcAft>
              <a:buClr>
                <a:schemeClr val="accent1"/>
              </a:buClr>
              <a:buSzPct val="115000"/>
              <a:buFont typeface="Arial"/>
              <a:buChar char="•"/>
              <a:defRPr sz="1400" cap="none">
                <a:effectLst/>
              </a:defRPr>
            </a:lvl6pPr>
            <a:lvl7pPr marL="2971726" indent="-228594" defTabSz="457189">
              <a:spcBef>
                <a:spcPct val="20000"/>
              </a:spcBef>
              <a:spcAft>
                <a:spcPts val="600"/>
              </a:spcAft>
              <a:buClr>
                <a:schemeClr val="accent1"/>
              </a:buClr>
              <a:buSzPct val="115000"/>
              <a:buFont typeface="Arial"/>
              <a:buChar char="•"/>
              <a:defRPr sz="1400" cap="none">
                <a:effectLst/>
              </a:defRPr>
            </a:lvl7pPr>
            <a:lvl8pPr marL="3428914" indent="-228594" defTabSz="457189">
              <a:spcBef>
                <a:spcPct val="20000"/>
              </a:spcBef>
              <a:spcAft>
                <a:spcPts val="600"/>
              </a:spcAft>
              <a:buClr>
                <a:schemeClr val="accent1"/>
              </a:buClr>
              <a:buSzPct val="115000"/>
              <a:buFont typeface="Arial"/>
              <a:buChar char="•"/>
              <a:defRPr sz="1400" cap="none">
                <a:effectLst/>
              </a:defRPr>
            </a:lvl8pPr>
            <a:lvl9pPr marL="3886103" indent="-228594" defTabSz="457189">
              <a:spcBef>
                <a:spcPct val="20000"/>
              </a:spcBef>
              <a:spcAft>
                <a:spcPts val="600"/>
              </a:spcAft>
              <a:buClr>
                <a:schemeClr val="accent1"/>
              </a:buClr>
              <a:buSzPct val="115000"/>
              <a:buFont typeface="Arial"/>
              <a:buChar char="•"/>
              <a:defRPr sz="1400" cap="none">
                <a:effectLst/>
              </a:defRPr>
            </a:lvl9pPr>
          </a:lstStyle>
          <a:p>
            <a:pPr marL="0" indent="0">
              <a:buNone/>
            </a:pPr>
            <a:r>
              <a:rPr lang="en-US" sz="1400" b="1" dirty="0" smtClean="0"/>
              <a:t>14) Card New</a:t>
            </a:r>
            <a:r>
              <a:rPr lang="en-US" sz="1400" dirty="0" smtClean="0"/>
              <a:t>: </a:t>
            </a:r>
            <a:r>
              <a:rPr lang="en-US" sz="1400" dirty="0"/>
              <a:t>It extends the functionality of a standard Card visual</a:t>
            </a:r>
            <a:r>
              <a:rPr lang="en-US" sz="1400" dirty="0" smtClean="0"/>
              <a:t>.</a:t>
            </a:r>
          </a:p>
          <a:p>
            <a:pPr marL="0" indent="0">
              <a:buNone/>
            </a:pPr>
            <a:r>
              <a:rPr lang="en-US" sz="1400" dirty="0" smtClean="0"/>
              <a:t>Unlike </a:t>
            </a:r>
            <a:r>
              <a:rPr lang="en-US" sz="1400" dirty="0"/>
              <a:t>the standard card, which only supports one field, the Card (new) has a grid property</a:t>
            </a:r>
            <a:r>
              <a:rPr lang="en-US" sz="1400" dirty="0" smtClean="0"/>
              <a:t>.</a:t>
            </a:r>
          </a:p>
          <a:p>
            <a:pPr marL="0" indent="0">
              <a:buNone/>
            </a:pPr>
            <a:r>
              <a:rPr lang="en-US" sz="1400" dirty="0"/>
              <a:t>This means you can add multiple fields on the same visual. It allows you to encapsulate the data in one card.</a:t>
            </a:r>
            <a:endParaRPr lang="en-US" sz="1400" dirty="0" smtClean="0"/>
          </a:p>
          <a:p>
            <a:pPr marL="0" indent="0">
              <a:buNone/>
            </a:pPr>
            <a:endParaRPr lang="en-US" sz="1400" dirty="0"/>
          </a:p>
        </p:txBody>
      </p:sp>
      <p:sp>
        <p:nvSpPr>
          <p:cNvPr id="23" name="TextBox 22"/>
          <p:cNvSpPr txBox="1"/>
          <p:nvPr/>
        </p:nvSpPr>
        <p:spPr>
          <a:xfrm>
            <a:off x="10668930" y="6488668"/>
            <a:ext cx="1322157" cy="369332"/>
          </a:xfrm>
          <a:prstGeom prst="rect">
            <a:avLst/>
          </a:prstGeom>
          <a:noFill/>
        </p:spPr>
        <p:txBody>
          <a:bodyPr wrap="none" rtlCol="0">
            <a:spAutoFit/>
          </a:bodyPr>
          <a:lstStyle/>
          <a:p>
            <a:r>
              <a:rPr lang="en-US" b="1" dirty="0" smtClean="0"/>
              <a:t>Continue</a:t>
            </a:r>
            <a:r>
              <a:rPr lang="en-US" dirty="0" smtClean="0"/>
              <a:t>…</a:t>
            </a:r>
            <a:endParaRPr lang="en-US" dirty="0"/>
          </a:p>
        </p:txBody>
      </p:sp>
    </p:spTree>
    <p:extLst>
      <p:ext uri="{BB962C8B-B14F-4D97-AF65-F5344CB8AC3E}">
        <p14:creationId xmlns:p14="http://schemas.microsoft.com/office/powerpoint/2010/main" val="25656194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9948" y="67735"/>
            <a:ext cx="11097319" cy="370880"/>
          </a:xfrm>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p>
            <a:r>
              <a:rPr lang="en-US" sz="2000" b="1" dirty="0" smtClean="0">
                <a:ln w="0"/>
                <a:solidFill>
                  <a:schemeClr val="tx1"/>
                </a:solidFill>
                <a:effectLst>
                  <a:outerShdw blurRad="38100" dist="38100" dir="2700000" algn="tl">
                    <a:srgbClr val="000000">
                      <a:alpha val="43137"/>
                    </a:srgbClr>
                  </a:outerShdw>
                </a:effectLst>
                <a:latin typeface="+mn-lt"/>
                <a:ea typeface="+mn-ea"/>
                <a:cs typeface="+mn-cs"/>
              </a:rPr>
              <a:t>Charts / Visuals</a:t>
            </a:r>
            <a:endParaRPr lang="en-US" sz="2000" b="1" dirty="0">
              <a:ln w="0"/>
              <a:solidFill>
                <a:schemeClr val="tx1"/>
              </a:solidFill>
              <a:effectLst>
                <a:outerShdw blurRad="38100" dist="38100" dir="2700000" algn="tl">
                  <a:srgbClr val="000000">
                    <a:alpha val="43137"/>
                  </a:srgbClr>
                </a:outerShdw>
              </a:effectLst>
              <a:latin typeface="+mn-lt"/>
              <a:ea typeface="+mn-ea"/>
              <a:cs typeface="+mn-cs"/>
            </a:endParaRPr>
          </a:p>
        </p:txBody>
      </p:sp>
      <p:sp>
        <p:nvSpPr>
          <p:cNvPr id="7" name="Content Placeholder 2"/>
          <p:cNvSpPr txBox="1">
            <a:spLocks/>
          </p:cNvSpPr>
          <p:nvPr/>
        </p:nvSpPr>
        <p:spPr>
          <a:xfrm>
            <a:off x="652732" y="659792"/>
            <a:ext cx="5107254" cy="559407"/>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Autofit/>
          </a:bodyPr>
          <a:lstStyle>
            <a:lvl1pPr marL="285744" indent="-285744" defTabSz="457189">
              <a:spcBef>
                <a:spcPct val="20000"/>
              </a:spcBef>
              <a:spcAft>
                <a:spcPts val="600"/>
              </a:spcAft>
              <a:buClr>
                <a:schemeClr val="accent1"/>
              </a:buClr>
              <a:buSzPct val="115000"/>
              <a:buFont typeface="Arial"/>
              <a:buChar char="•"/>
              <a:defRPr cap="none">
                <a:effectLst/>
              </a:defRPr>
            </a:lvl1pPr>
            <a:lvl2pPr marL="742932" indent="-285744" defTabSz="457189">
              <a:spcBef>
                <a:spcPct val="20000"/>
              </a:spcBef>
              <a:spcAft>
                <a:spcPts val="600"/>
              </a:spcAft>
              <a:buClr>
                <a:schemeClr val="accent1"/>
              </a:buClr>
              <a:buSzPct val="115000"/>
              <a:buFont typeface="Arial"/>
              <a:buChar char="•"/>
              <a:defRPr sz="2000" cap="none">
                <a:effectLst/>
              </a:defRPr>
            </a:lvl2pPr>
            <a:lvl3pPr marL="1200121" indent="-285744" defTabSz="457189">
              <a:spcBef>
                <a:spcPct val="20000"/>
              </a:spcBef>
              <a:spcAft>
                <a:spcPts val="600"/>
              </a:spcAft>
              <a:buClr>
                <a:schemeClr val="accent1"/>
              </a:buClr>
              <a:buSzPct val="115000"/>
              <a:buFont typeface="Arial"/>
              <a:buChar char="•"/>
              <a:defRPr cap="none">
                <a:effectLst/>
              </a:defRPr>
            </a:lvl3pPr>
            <a:lvl4pPr marL="1543012" indent="-171446" defTabSz="457189">
              <a:spcBef>
                <a:spcPct val="20000"/>
              </a:spcBef>
              <a:spcAft>
                <a:spcPts val="600"/>
              </a:spcAft>
              <a:buClr>
                <a:schemeClr val="accent1"/>
              </a:buClr>
              <a:buSzPct val="115000"/>
              <a:buFont typeface="Arial"/>
              <a:buChar char="•"/>
              <a:defRPr sz="1600" cap="none">
                <a:effectLst/>
              </a:defRPr>
            </a:lvl4pPr>
            <a:lvl5pPr marL="2000201" indent="-171446" defTabSz="457189">
              <a:spcBef>
                <a:spcPct val="20000"/>
              </a:spcBef>
              <a:spcAft>
                <a:spcPts val="600"/>
              </a:spcAft>
              <a:buClr>
                <a:schemeClr val="accent1"/>
              </a:buClr>
              <a:buSzPct val="115000"/>
              <a:buFont typeface="Arial"/>
              <a:buChar char="•"/>
              <a:defRPr sz="1400" cap="none">
                <a:effectLst/>
              </a:defRPr>
            </a:lvl5pPr>
            <a:lvl6pPr marL="2514537" indent="-228594" defTabSz="457189">
              <a:spcBef>
                <a:spcPct val="20000"/>
              </a:spcBef>
              <a:spcAft>
                <a:spcPts val="600"/>
              </a:spcAft>
              <a:buClr>
                <a:schemeClr val="accent1"/>
              </a:buClr>
              <a:buSzPct val="115000"/>
              <a:buFont typeface="Arial"/>
              <a:buChar char="•"/>
              <a:defRPr sz="1400" cap="none">
                <a:effectLst/>
              </a:defRPr>
            </a:lvl6pPr>
            <a:lvl7pPr marL="2971726" indent="-228594" defTabSz="457189">
              <a:spcBef>
                <a:spcPct val="20000"/>
              </a:spcBef>
              <a:spcAft>
                <a:spcPts val="600"/>
              </a:spcAft>
              <a:buClr>
                <a:schemeClr val="accent1"/>
              </a:buClr>
              <a:buSzPct val="115000"/>
              <a:buFont typeface="Arial"/>
              <a:buChar char="•"/>
              <a:defRPr sz="1400" cap="none">
                <a:effectLst/>
              </a:defRPr>
            </a:lvl7pPr>
            <a:lvl8pPr marL="3428914" indent="-228594" defTabSz="457189">
              <a:spcBef>
                <a:spcPct val="20000"/>
              </a:spcBef>
              <a:spcAft>
                <a:spcPts val="600"/>
              </a:spcAft>
              <a:buClr>
                <a:schemeClr val="accent1"/>
              </a:buClr>
              <a:buSzPct val="115000"/>
              <a:buFont typeface="Arial"/>
              <a:buChar char="•"/>
              <a:defRPr sz="1400" cap="none">
                <a:effectLst/>
              </a:defRPr>
            </a:lvl8pPr>
            <a:lvl9pPr marL="3886103" indent="-228594" defTabSz="457189">
              <a:spcBef>
                <a:spcPct val="20000"/>
              </a:spcBef>
              <a:spcAft>
                <a:spcPts val="600"/>
              </a:spcAft>
              <a:buClr>
                <a:schemeClr val="accent1"/>
              </a:buClr>
              <a:buSzPct val="115000"/>
              <a:buFont typeface="Arial"/>
              <a:buChar char="•"/>
              <a:defRPr sz="1400" cap="none">
                <a:effectLst/>
              </a:defRPr>
            </a:lvl9pPr>
          </a:lstStyle>
          <a:p>
            <a:pPr marL="0" indent="0">
              <a:buNone/>
            </a:pPr>
            <a:r>
              <a:rPr lang="en-US" sz="1300" b="1" dirty="0" smtClean="0"/>
              <a:t>15) Area Chart</a:t>
            </a:r>
            <a:r>
              <a:rPr lang="en-US" sz="1300" dirty="0" smtClean="0"/>
              <a:t>: </a:t>
            </a:r>
            <a:r>
              <a:rPr lang="en-US" sz="1300" dirty="0"/>
              <a:t>We are plotted area between X and Y </a:t>
            </a:r>
            <a:r>
              <a:rPr lang="en-US" sz="1300" dirty="0" smtClean="0"/>
              <a:t>axis, Area chart</a:t>
            </a:r>
            <a:r>
              <a:rPr lang="en-US" sz="1300" dirty="0"/>
              <a:t> is a combination of a line chart with an area covered below the line.</a:t>
            </a:r>
          </a:p>
        </p:txBody>
      </p:sp>
      <p:cxnSp>
        <p:nvCxnSpPr>
          <p:cNvPr id="11" name="Straight Connector 10"/>
          <p:cNvCxnSpPr/>
          <p:nvPr/>
        </p:nvCxnSpPr>
        <p:spPr>
          <a:xfrm flipH="1">
            <a:off x="5746591" y="659792"/>
            <a:ext cx="32522" cy="5487084"/>
          </a:xfrm>
          <a:prstGeom prst="line">
            <a:avLst/>
          </a:prstGeom>
          <a:ln w="25400" cmpd="thickThin">
            <a:solidFill>
              <a:schemeClr val="tx1"/>
            </a:solidFill>
            <a:prstDash val="solid"/>
          </a:ln>
          <a:effectLst/>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703918" y="3715394"/>
            <a:ext cx="5005504" cy="0"/>
          </a:xfrm>
          <a:prstGeom prst="line">
            <a:avLst/>
          </a:prstGeom>
          <a:ln w="25400" cmpd="thickThin">
            <a:solidFill>
              <a:schemeClr val="tx1"/>
            </a:solidFill>
            <a:prstDash val="solid"/>
          </a:ln>
          <a:effectLst/>
        </p:spPr>
        <p:style>
          <a:lnRef idx="1">
            <a:schemeClr val="accent1"/>
          </a:lnRef>
          <a:fillRef idx="0">
            <a:schemeClr val="accent1"/>
          </a:fillRef>
          <a:effectRef idx="0">
            <a:schemeClr val="accent1"/>
          </a:effectRef>
          <a:fontRef idx="minor">
            <a:schemeClr val="tx1"/>
          </a:fontRef>
        </p:style>
      </p:cxnSp>
      <p:sp>
        <p:nvSpPr>
          <p:cNvPr id="19" name="Content Placeholder 2"/>
          <p:cNvSpPr txBox="1">
            <a:spLocks/>
          </p:cNvSpPr>
          <p:nvPr/>
        </p:nvSpPr>
        <p:spPr>
          <a:xfrm>
            <a:off x="5859243" y="667225"/>
            <a:ext cx="5656249" cy="596576"/>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rmAutofit fontScale="70000" lnSpcReduction="20000"/>
          </a:bodyPr>
          <a:lstStyle>
            <a:lvl1pPr marL="285744" indent="-285744" defTabSz="457189">
              <a:spcBef>
                <a:spcPct val="20000"/>
              </a:spcBef>
              <a:spcAft>
                <a:spcPts val="600"/>
              </a:spcAft>
              <a:buClr>
                <a:schemeClr val="accent1"/>
              </a:buClr>
              <a:buSzPct val="115000"/>
              <a:buFont typeface="Arial"/>
              <a:buChar char="•"/>
              <a:defRPr cap="none">
                <a:effectLst/>
              </a:defRPr>
            </a:lvl1pPr>
            <a:lvl2pPr marL="742932" indent="-285744" defTabSz="457189">
              <a:spcBef>
                <a:spcPct val="20000"/>
              </a:spcBef>
              <a:spcAft>
                <a:spcPts val="600"/>
              </a:spcAft>
              <a:buClr>
                <a:schemeClr val="accent1"/>
              </a:buClr>
              <a:buSzPct val="115000"/>
              <a:buFont typeface="Arial"/>
              <a:buChar char="•"/>
              <a:defRPr sz="2000" cap="none">
                <a:effectLst/>
              </a:defRPr>
            </a:lvl2pPr>
            <a:lvl3pPr marL="1200121" indent="-285744" defTabSz="457189">
              <a:spcBef>
                <a:spcPct val="20000"/>
              </a:spcBef>
              <a:spcAft>
                <a:spcPts val="600"/>
              </a:spcAft>
              <a:buClr>
                <a:schemeClr val="accent1"/>
              </a:buClr>
              <a:buSzPct val="115000"/>
              <a:buFont typeface="Arial"/>
              <a:buChar char="•"/>
              <a:defRPr cap="none">
                <a:effectLst/>
              </a:defRPr>
            </a:lvl3pPr>
            <a:lvl4pPr marL="1543012" indent="-171446" defTabSz="457189">
              <a:spcBef>
                <a:spcPct val="20000"/>
              </a:spcBef>
              <a:spcAft>
                <a:spcPts val="600"/>
              </a:spcAft>
              <a:buClr>
                <a:schemeClr val="accent1"/>
              </a:buClr>
              <a:buSzPct val="115000"/>
              <a:buFont typeface="Arial"/>
              <a:buChar char="•"/>
              <a:defRPr sz="1600" cap="none">
                <a:effectLst/>
              </a:defRPr>
            </a:lvl4pPr>
            <a:lvl5pPr marL="2000201" indent="-171446" defTabSz="457189">
              <a:spcBef>
                <a:spcPct val="20000"/>
              </a:spcBef>
              <a:spcAft>
                <a:spcPts val="600"/>
              </a:spcAft>
              <a:buClr>
                <a:schemeClr val="accent1"/>
              </a:buClr>
              <a:buSzPct val="115000"/>
              <a:buFont typeface="Arial"/>
              <a:buChar char="•"/>
              <a:defRPr sz="1400" cap="none">
                <a:effectLst/>
              </a:defRPr>
            </a:lvl5pPr>
            <a:lvl6pPr marL="2514537" indent="-228594" defTabSz="457189">
              <a:spcBef>
                <a:spcPct val="20000"/>
              </a:spcBef>
              <a:spcAft>
                <a:spcPts val="600"/>
              </a:spcAft>
              <a:buClr>
                <a:schemeClr val="accent1"/>
              </a:buClr>
              <a:buSzPct val="115000"/>
              <a:buFont typeface="Arial"/>
              <a:buChar char="•"/>
              <a:defRPr sz="1400" cap="none">
                <a:effectLst/>
              </a:defRPr>
            </a:lvl6pPr>
            <a:lvl7pPr marL="2971726" indent="-228594" defTabSz="457189">
              <a:spcBef>
                <a:spcPct val="20000"/>
              </a:spcBef>
              <a:spcAft>
                <a:spcPts val="600"/>
              </a:spcAft>
              <a:buClr>
                <a:schemeClr val="accent1"/>
              </a:buClr>
              <a:buSzPct val="115000"/>
              <a:buFont typeface="Arial"/>
              <a:buChar char="•"/>
              <a:defRPr sz="1400" cap="none">
                <a:effectLst/>
              </a:defRPr>
            </a:lvl7pPr>
            <a:lvl8pPr marL="3428914" indent="-228594" defTabSz="457189">
              <a:spcBef>
                <a:spcPct val="20000"/>
              </a:spcBef>
              <a:spcAft>
                <a:spcPts val="600"/>
              </a:spcAft>
              <a:buClr>
                <a:schemeClr val="accent1"/>
              </a:buClr>
              <a:buSzPct val="115000"/>
              <a:buFont typeface="Arial"/>
              <a:buChar char="•"/>
              <a:defRPr sz="1400" cap="none">
                <a:effectLst/>
              </a:defRPr>
            </a:lvl8pPr>
            <a:lvl9pPr marL="3886103" indent="-228594" defTabSz="457189">
              <a:spcBef>
                <a:spcPct val="20000"/>
              </a:spcBef>
              <a:spcAft>
                <a:spcPts val="600"/>
              </a:spcAft>
              <a:buClr>
                <a:schemeClr val="accent1"/>
              </a:buClr>
              <a:buSzPct val="115000"/>
              <a:buFont typeface="Arial"/>
              <a:buChar char="•"/>
              <a:defRPr sz="1400" cap="none">
                <a:effectLst/>
              </a:defRPr>
            </a:lvl9pPr>
          </a:lstStyle>
          <a:p>
            <a:pPr marL="0" indent="0">
              <a:buNone/>
            </a:pPr>
            <a:r>
              <a:rPr lang="en-US" b="1" dirty="0" smtClean="0"/>
              <a:t>16) Decomposition Tree</a:t>
            </a:r>
            <a:r>
              <a:rPr lang="en-US" dirty="0" smtClean="0"/>
              <a:t>: </a:t>
            </a:r>
            <a:r>
              <a:rPr lang="en-US" dirty="0"/>
              <a:t>We can use the decomposition tree to visualize data in multiple dimensions. We can drill down and analyze data in the hierarchy for a quick analysis. </a:t>
            </a:r>
            <a:endParaRPr lang="en-US" sz="1500" i="1" dirty="0">
              <a:latin typeface="Cambria" panose="02040503050406030204" pitchFamily="18" charset="0"/>
              <a:ea typeface="Cambria" panose="02040503050406030204" pitchFamily="18" charset="0"/>
            </a:endParaRPr>
          </a:p>
        </p:txBody>
      </p:sp>
      <p:sp>
        <p:nvSpPr>
          <p:cNvPr id="21" name="Content Placeholder 2"/>
          <p:cNvSpPr txBox="1">
            <a:spLocks/>
          </p:cNvSpPr>
          <p:nvPr/>
        </p:nvSpPr>
        <p:spPr>
          <a:xfrm>
            <a:off x="713724" y="3759997"/>
            <a:ext cx="4985271" cy="715359"/>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rmAutofit fontScale="92500" lnSpcReduction="10000"/>
          </a:bodyPr>
          <a:lstStyle>
            <a:lvl1pPr marL="285744" indent="-285744" defTabSz="457189">
              <a:spcBef>
                <a:spcPct val="20000"/>
              </a:spcBef>
              <a:spcAft>
                <a:spcPts val="600"/>
              </a:spcAft>
              <a:buClr>
                <a:schemeClr val="accent1"/>
              </a:buClr>
              <a:buSzPct val="115000"/>
              <a:buFont typeface="Arial"/>
              <a:buChar char="•"/>
              <a:defRPr cap="none">
                <a:effectLst/>
              </a:defRPr>
            </a:lvl1pPr>
            <a:lvl2pPr marL="742932" indent="-285744" defTabSz="457189">
              <a:spcBef>
                <a:spcPct val="20000"/>
              </a:spcBef>
              <a:spcAft>
                <a:spcPts val="600"/>
              </a:spcAft>
              <a:buClr>
                <a:schemeClr val="accent1"/>
              </a:buClr>
              <a:buSzPct val="115000"/>
              <a:buFont typeface="Arial"/>
              <a:buChar char="•"/>
              <a:defRPr sz="2000" cap="none">
                <a:effectLst/>
              </a:defRPr>
            </a:lvl2pPr>
            <a:lvl3pPr marL="1200121" indent="-285744" defTabSz="457189">
              <a:spcBef>
                <a:spcPct val="20000"/>
              </a:spcBef>
              <a:spcAft>
                <a:spcPts val="600"/>
              </a:spcAft>
              <a:buClr>
                <a:schemeClr val="accent1"/>
              </a:buClr>
              <a:buSzPct val="115000"/>
              <a:buFont typeface="Arial"/>
              <a:buChar char="•"/>
              <a:defRPr cap="none">
                <a:effectLst/>
              </a:defRPr>
            </a:lvl3pPr>
            <a:lvl4pPr marL="1543012" indent="-171446" defTabSz="457189">
              <a:spcBef>
                <a:spcPct val="20000"/>
              </a:spcBef>
              <a:spcAft>
                <a:spcPts val="600"/>
              </a:spcAft>
              <a:buClr>
                <a:schemeClr val="accent1"/>
              </a:buClr>
              <a:buSzPct val="115000"/>
              <a:buFont typeface="Arial"/>
              <a:buChar char="•"/>
              <a:defRPr sz="1600" cap="none">
                <a:effectLst/>
              </a:defRPr>
            </a:lvl4pPr>
            <a:lvl5pPr marL="2000201" indent="-171446" defTabSz="457189">
              <a:spcBef>
                <a:spcPct val="20000"/>
              </a:spcBef>
              <a:spcAft>
                <a:spcPts val="600"/>
              </a:spcAft>
              <a:buClr>
                <a:schemeClr val="accent1"/>
              </a:buClr>
              <a:buSzPct val="115000"/>
              <a:buFont typeface="Arial"/>
              <a:buChar char="•"/>
              <a:defRPr sz="1400" cap="none">
                <a:effectLst/>
              </a:defRPr>
            </a:lvl5pPr>
            <a:lvl6pPr marL="2514537" indent="-228594" defTabSz="457189">
              <a:spcBef>
                <a:spcPct val="20000"/>
              </a:spcBef>
              <a:spcAft>
                <a:spcPts val="600"/>
              </a:spcAft>
              <a:buClr>
                <a:schemeClr val="accent1"/>
              </a:buClr>
              <a:buSzPct val="115000"/>
              <a:buFont typeface="Arial"/>
              <a:buChar char="•"/>
              <a:defRPr sz="1400" cap="none">
                <a:effectLst/>
              </a:defRPr>
            </a:lvl6pPr>
            <a:lvl7pPr marL="2971726" indent="-228594" defTabSz="457189">
              <a:spcBef>
                <a:spcPct val="20000"/>
              </a:spcBef>
              <a:spcAft>
                <a:spcPts val="600"/>
              </a:spcAft>
              <a:buClr>
                <a:schemeClr val="accent1"/>
              </a:buClr>
              <a:buSzPct val="115000"/>
              <a:buFont typeface="Arial"/>
              <a:buChar char="•"/>
              <a:defRPr sz="1400" cap="none">
                <a:effectLst/>
              </a:defRPr>
            </a:lvl7pPr>
            <a:lvl8pPr marL="3428914" indent="-228594" defTabSz="457189">
              <a:spcBef>
                <a:spcPct val="20000"/>
              </a:spcBef>
              <a:spcAft>
                <a:spcPts val="600"/>
              </a:spcAft>
              <a:buClr>
                <a:schemeClr val="accent1"/>
              </a:buClr>
              <a:buSzPct val="115000"/>
              <a:buFont typeface="Arial"/>
              <a:buChar char="•"/>
              <a:defRPr sz="1400" cap="none">
                <a:effectLst/>
              </a:defRPr>
            </a:lvl8pPr>
            <a:lvl9pPr marL="3886103" indent="-228594" defTabSz="457189">
              <a:spcBef>
                <a:spcPct val="20000"/>
              </a:spcBef>
              <a:spcAft>
                <a:spcPts val="600"/>
              </a:spcAft>
              <a:buClr>
                <a:schemeClr val="accent1"/>
              </a:buClr>
              <a:buSzPct val="115000"/>
              <a:buFont typeface="Arial"/>
              <a:buChar char="•"/>
              <a:defRPr sz="1400" cap="none">
                <a:effectLst/>
              </a:defRPr>
            </a:lvl9pPr>
          </a:lstStyle>
          <a:p>
            <a:pPr marL="0" indent="0">
              <a:buNone/>
            </a:pPr>
            <a:r>
              <a:rPr lang="en-US" sz="1400" b="1" dirty="0" smtClean="0"/>
              <a:t>17) KPI</a:t>
            </a:r>
            <a:r>
              <a:rPr lang="en-US" sz="1400" dirty="0" smtClean="0"/>
              <a:t>: </a:t>
            </a:r>
            <a:r>
              <a:rPr lang="en-US" sz="1400" dirty="0"/>
              <a:t>Key Performance Indicator is a measure for business to understand how they perform in specific area that is important and many times critical for their business.</a:t>
            </a:r>
          </a:p>
          <a:p>
            <a:pPr marL="0" indent="0">
              <a:buNone/>
            </a:pPr>
            <a:endParaRPr lang="en-US" sz="1400" dirty="0"/>
          </a:p>
        </p:txBody>
      </p:sp>
      <p:pic>
        <p:nvPicPr>
          <p:cNvPr id="6" name="Picture 5"/>
          <p:cNvPicPr>
            <a:picLocks noChangeAspect="1"/>
          </p:cNvPicPr>
          <p:nvPr/>
        </p:nvPicPr>
        <p:blipFill>
          <a:blip r:embed="rId2"/>
          <a:stretch>
            <a:fillRect/>
          </a:stretch>
        </p:blipFill>
        <p:spPr>
          <a:xfrm>
            <a:off x="663712" y="1263801"/>
            <a:ext cx="5045709" cy="2252550"/>
          </a:xfrm>
          <a:prstGeom prst="rect">
            <a:avLst/>
          </a:prstGeom>
        </p:spPr>
      </p:pic>
      <p:pic>
        <p:nvPicPr>
          <p:cNvPr id="9" name="Picture 8"/>
          <p:cNvPicPr>
            <a:picLocks noChangeAspect="1"/>
          </p:cNvPicPr>
          <p:nvPr/>
        </p:nvPicPr>
        <p:blipFill>
          <a:blip r:embed="rId3"/>
          <a:stretch>
            <a:fillRect/>
          </a:stretch>
        </p:blipFill>
        <p:spPr>
          <a:xfrm>
            <a:off x="713724" y="4579434"/>
            <a:ext cx="4952737" cy="1567442"/>
          </a:xfrm>
          <a:prstGeom prst="rect">
            <a:avLst/>
          </a:prstGeom>
        </p:spPr>
      </p:pic>
      <p:pic>
        <p:nvPicPr>
          <p:cNvPr id="10" name="Picture 9"/>
          <p:cNvPicPr>
            <a:picLocks noChangeAspect="1"/>
          </p:cNvPicPr>
          <p:nvPr/>
        </p:nvPicPr>
        <p:blipFill>
          <a:blip r:embed="rId4"/>
          <a:stretch>
            <a:fillRect/>
          </a:stretch>
        </p:blipFill>
        <p:spPr>
          <a:xfrm>
            <a:off x="5859243" y="1338146"/>
            <a:ext cx="5656249" cy="18369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20" name="Straight Connector 19"/>
          <p:cNvCxnSpPr/>
          <p:nvPr/>
        </p:nvCxnSpPr>
        <p:spPr>
          <a:xfrm flipH="1" flipV="1">
            <a:off x="5801415" y="3332535"/>
            <a:ext cx="5736379" cy="5397"/>
          </a:xfrm>
          <a:prstGeom prst="line">
            <a:avLst/>
          </a:prstGeom>
          <a:ln w="25400" cmpd="thickThin">
            <a:solidFill>
              <a:schemeClr val="tx1"/>
            </a:solidFill>
            <a:prstDash val="solid"/>
          </a:ln>
          <a:effectLst/>
        </p:spPr>
        <p:style>
          <a:lnRef idx="1">
            <a:schemeClr val="accent1"/>
          </a:lnRef>
          <a:fillRef idx="0">
            <a:schemeClr val="accent1"/>
          </a:fillRef>
          <a:effectRef idx="0">
            <a:schemeClr val="accent1"/>
          </a:effectRef>
          <a:fontRef idx="minor">
            <a:schemeClr val="tx1"/>
          </a:fontRef>
        </p:style>
      </p:cxnSp>
      <p:sp>
        <p:nvSpPr>
          <p:cNvPr id="22" name="Content Placeholder 2"/>
          <p:cNvSpPr txBox="1">
            <a:spLocks/>
          </p:cNvSpPr>
          <p:nvPr/>
        </p:nvSpPr>
        <p:spPr>
          <a:xfrm>
            <a:off x="5841479" y="3417106"/>
            <a:ext cx="5656249" cy="596576"/>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rmAutofit fontScale="70000" lnSpcReduction="20000"/>
          </a:bodyPr>
          <a:lstStyle>
            <a:lvl1pPr marL="285744" indent="-285744" defTabSz="457189">
              <a:spcBef>
                <a:spcPct val="20000"/>
              </a:spcBef>
              <a:spcAft>
                <a:spcPts val="600"/>
              </a:spcAft>
              <a:buClr>
                <a:schemeClr val="accent1"/>
              </a:buClr>
              <a:buSzPct val="115000"/>
              <a:buFont typeface="Arial"/>
              <a:buChar char="•"/>
              <a:defRPr cap="none">
                <a:effectLst/>
              </a:defRPr>
            </a:lvl1pPr>
            <a:lvl2pPr marL="742932" indent="-285744" defTabSz="457189">
              <a:spcBef>
                <a:spcPct val="20000"/>
              </a:spcBef>
              <a:spcAft>
                <a:spcPts val="600"/>
              </a:spcAft>
              <a:buClr>
                <a:schemeClr val="accent1"/>
              </a:buClr>
              <a:buSzPct val="115000"/>
              <a:buFont typeface="Arial"/>
              <a:buChar char="•"/>
              <a:defRPr sz="2000" cap="none">
                <a:effectLst/>
              </a:defRPr>
            </a:lvl2pPr>
            <a:lvl3pPr marL="1200121" indent="-285744" defTabSz="457189">
              <a:spcBef>
                <a:spcPct val="20000"/>
              </a:spcBef>
              <a:spcAft>
                <a:spcPts val="600"/>
              </a:spcAft>
              <a:buClr>
                <a:schemeClr val="accent1"/>
              </a:buClr>
              <a:buSzPct val="115000"/>
              <a:buFont typeface="Arial"/>
              <a:buChar char="•"/>
              <a:defRPr cap="none">
                <a:effectLst/>
              </a:defRPr>
            </a:lvl3pPr>
            <a:lvl4pPr marL="1543012" indent="-171446" defTabSz="457189">
              <a:spcBef>
                <a:spcPct val="20000"/>
              </a:spcBef>
              <a:spcAft>
                <a:spcPts val="600"/>
              </a:spcAft>
              <a:buClr>
                <a:schemeClr val="accent1"/>
              </a:buClr>
              <a:buSzPct val="115000"/>
              <a:buFont typeface="Arial"/>
              <a:buChar char="•"/>
              <a:defRPr sz="1600" cap="none">
                <a:effectLst/>
              </a:defRPr>
            </a:lvl4pPr>
            <a:lvl5pPr marL="2000201" indent="-171446" defTabSz="457189">
              <a:spcBef>
                <a:spcPct val="20000"/>
              </a:spcBef>
              <a:spcAft>
                <a:spcPts val="600"/>
              </a:spcAft>
              <a:buClr>
                <a:schemeClr val="accent1"/>
              </a:buClr>
              <a:buSzPct val="115000"/>
              <a:buFont typeface="Arial"/>
              <a:buChar char="•"/>
              <a:defRPr sz="1400" cap="none">
                <a:effectLst/>
              </a:defRPr>
            </a:lvl5pPr>
            <a:lvl6pPr marL="2514537" indent="-228594" defTabSz="457189">
              <a:spcBef>
                <a:spcPct val="20000"/>
              </a:spcBef>
              <a:spcAft>
                <a:spcPts val="600"/>
              </a:spcAft>
              <a:buClr>
                <a:schemeClr val="accent1"/>
              </a:buClr>
              <a:buSzPct val="115000"/>
              <a:buFont typeface="Arial"/>
              <a:buChar char="•"/>
              <a:defRPr sz="1400" cap="none">
                <a:effectLst/>
              </a:defRPr>
            </a:lvl6pPr>
            <a:lvl7pPr marL="2971726" indent="-228594" defTabSz="457189">
              <a:spcBef>
                <a:spcPct val="20000"/>
              </a:spcBef>
              <a:spcAft>
                <a:spcPts val="600"/>
              </a:spcAft>
              <a:buClr>
                <a:schemeClr val="accent1"/>
              </a:buClr>
              <a:buSzPct val="115000"/>
              <a:buFont typeface="Arial"/>
              <a:buChar char="•"/>
              <a:defRPr sz="1400" cap="none">
                <a:effectLst/>
              </a:defRPr>
            </a:lvl7pPr>
            <a:lvl8pPr marL="3428914" indent="-228594" defTabSz="457189">
              <a:spcBef>
                <a:spcPct val="20000"/>
              </a:spcBef>
              <a:spcAft>
                <a:spcPts val="600"/>
              </a:spcAft>
              <a:buClr>
                <a:schemeClr val="accent1"/>
              </a:buClr>
              <a:buSzPct val="115000"/>
              <a:buFont typeface="Arial"/>
              <a:buChar char="•"/>
              <a:defRPr sz="1400" cap="none">
                <a:effectLst/>
              </a:defRPr>
            </a:lvl8pPr>
            <a:lvl9pPr marL="3886103" indent="-228594" defTabSz="457189">
              <a:spcBef>
                <a:spcPct val="20000"/>
              </a:spcBef>
              <a:spcAft>
                <a:spcPts val="600"/>
              </a:spcAft>
              <a:buClr>
                <a:schemeClr val="accent1"/>
              </a:buClr>
              <a:buSzPct val="115000"/>
              <a:buFont typeface="Arial"/>
              <a:buChar char="•"/>
              <a:defRPr sz="1400" cap="none">
                <a:effectLst/>
              </a:defRPr>
            </a:lvl9pPr>
          </a:lstStyle>
          <a:p>
            <a:pPr marL="0" indent="0">
              <a:buNone/>
            </a:pPr>
            <a:r>
              <a:rPr lang="en-US" b="1" dirty="0" smtClean="0"/>
              <a:t>18) Q&amp;A</a:t>
            </a:r>
            <a:r>
              <a:rPr lang="en-US" dirty="0" smtClean="0"/>
              <a:t>: </a:t>
            </a:r>
            <a:r>
              <a:rPr lang="en-US" dirty="0"/>
              <a:t>The Q&amp;A feature in Power BI lets you explore your data in your own words. The first part of this article shows how you use Q&amp;A in dashboards in the Power BI service.</a:t>
            </a:r>
          </a:p>
        </p:txBody>
      </p:sp>
      <p:pic>
        <p:nvPicPr>
          <p:cNvPr id="14" name="Picture 13"/>
          <p:cNvPicPr>
            <a:picLocks noChangeAspect="1"/>
          </p:cNvPicPr>
          <p:nvPr/>
        </p:nvPicPr>
        <p:blipFill>
          <a:blip r:embed="rId5"/>
          <a:stretch>
            <a:fillRect/>
          </a:stretch>
        </p:blipFill>
        <p:spPr>
          <a:xfrm>
            <a:off x="5859242" y="4092856"/>
            <a:ext cx="5638485" cy="20540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892367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3200399" y="2724151"/>
            <a:ext cx="5981701" cy="752474"/>
          </a:xfrm>
          <a:prstGeom prst="rect">
            <a:avLst/>
          </a:prstGeom>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accent1"/>
              </a:buClr>
              <a:buSzPct val="11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buClr>
              <a:buSzPct val="11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buClr>
              <a:buSzPct val="11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buClr>
              <a:buSzPct val="11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9pPr>
          </a:lstStyle>
          <a:p>
            <a:r>
              <a:rPr lang="en-US" sz="4000" b="1" dirty="0">
                <a:effectLst>
                  <a:outerShdw blurRad="38100" dist="38100" dir="2700000" algn="tl">
                    <a:srgbClr val="000000">
                      <a:alpha val="43137"/>
                    </a:srgbClr>
                  </a:outerShdw>
                </a:effectLst>
              </a:rPr>
              <a:t>5</a:t>
            </a:r>
            <a:r>
              <a:rPr lang="en-US" sz="4000" b="1" dirty="0" smtClean="0">
                <a:effectLst>
                  <a:outerShdw blurRad="38100" dist="38100" dir="2700000" algn="tl">
                    <a:srgbClr val="000000">
                      <a:alpha val="43137"/>
                    </a:srgbClr>
                  </a:outerShdw>
                </a:effectLst>
              </a:rPr>
              <a:t>) Advance Power BI</a:t>
            </a:r>
            <a:endParaRPr lang="en-US" sz="4000" b="1" dirty="0">
              <a:effectLst>
                <a:outerShdw blurRad="38100" dist="38100" dir="2700000" algn="tl">
                  <a:srgbClr val="000000">
                    <a:alpha val="43137"/>
                  </a:srgbClr>
                </a:outerShdw>
              </a:effectLst>
            </a:endParaRPr>
          </a:p>
        </p:txBody>
      </p:sp>
      <p:pic>
        <p:nvPicPr>
          <p:cNvPr id="5" name="Picture Placeholder 4"/>
          <p:cNvPicPr>
            <a:picLocks noChangeAspect="1"/>
          </p:cNvPicPr>
          <p:nvPr/>
        </p:nvPicPr>
        <p:blipFill>
          <a:blip r:embed="rId3" cstate="print">
            <a:extLst>
              <a:ext uri="{28A0092B-C50C-407E-A947-70E740481C1C}">
                <a14:useLocalDpi xmlns:a14="http://schemas.microsoft.com/office/drawing/2010/main" val="0"/>
              </a:ext>
            </a:extLst>
          </a:blip>
          <a:srcRect t="6168" b="6168"/>
          <a:stretch>
            <a:fillRect/>
          </a:stretch>
        </p:blipFill>
        <p:spPr>
          <a:xfrm>
            <a:off x="8095846" y="1605580"/>
            <a:ext cx="1748295" cy="964081"/>
          </a:xfrm>
          <a:prstGeom prst="rect">
            <a:avLst/>
          </a:prstGeom>
        </p:spPr>
      </p:pic>
    </p:spTree>
    <p:extLst>
      <p:ext uri="{BB962C8B-B14F-4D97-AF65-F5344CB8AC3E}">
        <p14:creationId xmlns:p14="http://schemas.microsoft.com/office/powerpoint/2010/main" val="42395277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620" y="52743"/>
            <a:ext cx="11151424" cy="405840"/>
          </a:xfrm>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p>
            <a:r>
              <a:rPr lang="en-US" sz="2000" b="1" dirty="0">
                <a:ln w="0"/>
                <a:effectLst>
                  <a:outerShdw blurRad="38100" dist="19050" dir="2700000" algn="tl" rotWithShape="0">
                    <a:schemeClr val="dk1">
                      <a:alpha val="40000"/>
                    </a:schemeClr>
                  </a:outerShdw>
                </a:effectLst>
              </a:rPr>
              <a:t>Basic Introduction of visualization and list of visualization tools</a:t>
            </a:r>
          </a:p>
        </p:txBody>
      </p:sp>
      <p:sp>
        <p:nvSpPr>
          <p:cNvPr id="4" name="Content Placeholder 3"/>
          <p:cNvSpPr>
            <a:spLocks noGrp="1"/>
          </p:cNvSpPr>
          <p:nvPr>
            <p:ph idx="1"/>
          </p:nvPr>
        </p:nvSpPr>
        <p:spPr>
          <a:xfrm>
            <a:off x="758078" y="698873"/>
            <a:ext cx="10515600" cy="4416052"/>
          </a:xfrm>
        </p:spPr>
        <p:style>
          <a:lnRef idx="2">
            <a:schemeClr val="accent1"/>
          </a:lnRef>
          <a:fillRef idx="1">
            <a:schemeClr val="lt1"/>
          </a:fillRef>
          <a:effectRef idx="0">
            <a:schemeClr val="accent1"/>
          </a:effectRef>
          <a:fontRef idx="minor">
            <a:schemeClr val="dk1"/>
          </a:fontRef>
        </p:style>
        <p:txBody>
          <a:bodyPr>
            <a:normAutofit/>
          </a:bodyPr>
          <a:lstStyle/>
          <a:p>
            <a:r>
              <a:rPr lang="en-US" sz="1800" dirty="0"/>
              <a:t>Data visualization is a graphical representation of data. It presents data as an image or graphic to make it easier to identify patterns and understand difficult concepts.</a:t>
            </a:r>
          </a:p>
          <a:p>
            <a:r>
              <a:rPr lang="en-US" sz="1800" dirty="0"/>
              <a:t>We have various visualization tools for representing the data.</a:t>
            </a:r>
          </a:p>
          <a:p>
            <a:r>
              <a:rPr lang="en-US" sz="1800" dirty="0"/>
              <a:t>Please find the below list of visualization tool and analytical tools</a:t>
            </a:r>
          </a:p>
          <a:p>
            <a:pPr marL="914377" lvl="1" indent="-457189">
              <a:buFont typeface="+mj-lt"/>
              <a:buAutoNum type="arabicPeriod"/>
            </a:pPr>
            <a:r>
              <a:rPr lang="en-US" sz="1800" b="1" dirty="0"/>
              <a:t>Microsoft Power BI</a:t>
            </a:r>
          </a:p>
          <a:p>
            <a:pPr marL="914377" lvl="1" indent="-457189">
              <a:buFont typeface="+mj-lt"/>
              <a:buAutoNum type="arabicPeriod"/>
            </a:pPr>
            <a:r>
              <a:rPr lang="en-US" sz="1800" b="1" dirty="0"/>
              <a:t>Tableau</a:t>
            </a:r>
          </a:p>
          <a:p>
            <a:pPr marL="914377" lvl="1" indent="-457189">
              <a:buFont typeface="+mj-lt"/>
              <a:buAutoNum type="arabicPeriod"/>
            </a:pPr>
            <a:r>
              <a:rPr lang="en-US" sz="1800" b="1" dirty="0"/>
              <a:t>SSRS</a:t>
            </a:r>
          </a:p>
          <a:p>
            <a:pPr marL="914377" lvl="1" indent="-457189">
              <a:buFont typeface="+mj-lt"/>
              <a:buAutoNum type="arabicPeriod"/>
            </a:pPr>
            <a:r>
              <a:rPr lang="en-US" sz="1800" b="1" dirty="0" err="1" smtClean="0"/>
              <a:t>QlikView</a:t>
            </a:r>
            <a:endParaRPr lang="en-US" sz="1800" b="1" dirty="0" smtClean="0"/>
          </a:p>
          <a:p>
            <a:pPr marL="914377" lvl="1" indent="-457189">
              <a:buFont typeface="+mj-lt"/>
              <a:buAutoNum type="arabicPeriod"/>
            </a:pPr>
            <a:r>
              <a:rPr lang="en-US" sz="1800" b="1" dirty="0" smtClean="0"/>
              <a:t>Excel</a:t>
            </a:r>
            <a:endParaRPr lang="en-US" sz="1800" b="1" dirty="0"/>
          </a:p>
        </p:txBody>
      </p:sp>
    </p:spTree>
    <p:extLst>
      <p:ext uri="{BB962C8B-B14F-4D97-AF65-F5344CB8AC3E}">
        <p14:creationId xmlns:p14="http://schemas.microsoft.com/office/powerpoint/2010/main" val="25595831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9948" y="67735"/>
            <a:ext cx="11097319" cy="370880"/>
          </a:xfrm>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p>
            <a:r>
              <a:rPr lang="en-US" sz="2000" b="1" dirty="0" smtClean="0">
                <a:ln w="0"/>
                <a:solidFill>
                  <a:schemeClr val="tx1"/>
                </a:solidFill>
                <a:effectLst>
                  <a:outerShdw blurRad="38100" dist="38100" dir="2700000" algn="tl">
                    <a:srgbClr val="000000">
                      <a:alpha val="43137"/>
                    </a:srgbClr>
                  </a:outerShdw>
                </a:effectLst>
                <a:latin typeface="+mn-lt"/>
                <a:ea typeface="+mn-ea"/>
                <a:cs typeface="+mn-cs"/>
              </a:rPr>
              <a:t>Bookmark</a:t>
            </a:r>
            <a:endParaRPr lang="en-US" sz="2000" b="1" dirty="0">
              <a:ln w="0"/>
              <a:solidFill>
                <a:schemeClr val="tx1"/>
              </a:solidFill>
              <a:effectLst>
                <a:outerShdw blurRad="38100" dist="38100" dir="2700000" algn="tl">
                  <a:srgbClr val="000000">
                    <a:alpha val="43137"/>
                  </a:srgbClr>
                </a:outerShdw>
              </a:effectLst>
              <a:latin typeface="+mn-lt"/>
              <a:ea typeface="+mn-ea"/>
              <a:cs typeface="+mn-cs"/>
            </a:endParaRPr>
          </a:p>
        </p:txBody>
      </p:sp>
      <p:sp>
        <p:nvSpPr>
          <p:cNvPr id="7" name="Content Placeholder 2"/>
          <p:cNvSpPr txBox="1">
            <a:spLocks/>
          </p:cNvSpPr>
          <p:nvPr/>
        </p:nvSpPr>
        <p:spPr>
          <a:xfrm>
            <a:off x="652732" y="659792"/>
            <a:ext cx="10818156" cy="626315"/>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Autofit/>
          </a:bodyPr>
          <a:lstStyle>
            <a:lvl1pPr marL="285744" indent="-285744" defTabSz="457189">
              <a:spcBef>
                <a:spcPct val="20000"/>
              </a:spcBef>
              <a:spcAft>
                <a:spcPts val="600"/>
              </a:spcAft>
              <a:buClr>
                <a:schemeClr val="accent1"/>
              </a:buClr>
              <a:buSzPct val="115000"/>
              <a:buFont typeface="Arial"/>
              <a:buChar char="•"/>
              <a:defRPr cap="none">
                <a:effectLst/>
              </a:defRPr>
            </a:lvl1pPr>
            <a:lvl2pPr marL="742932" indent="-285744" defTabSz="457189">
              <a:spcBef>
                <a:spcPct val="20000"/>
              </a:spcBef>
              <a:spcAft>
                <a:spcPts val="600"/>
              </a:spcAft>
              <a:buClr>
                <a:schemeClr val="accent1"/>
              </a:buClr>
              <a:buSzPct val="115000"/>
              <a:buFont typeface="Arial"/>
              <a:buChar char="•"/>
              <a:defRPr sz="2000" cap="none">
                <a:effectLst/>
              </a:defRPr>
            </a:lvl2pPr>
            <a:lvl3pPr marL="1200121" indent="-285744" defTabSz="457189">
              <a:spcBef>
                <a:spcPct val="20000"/>
              </a:spcBef>
              <a:spcAft>
                <a:spcPts val="600"/>
              </a:spcAft>
              <a:buClr>
                <a:schemeClr val="accent1"/>
              </a:buClr>
              <a:buSzPct val="115000"/>
              <a:buFont typeface="Arial"/>
              <a:buChar char="•"/>
              <a:defRPr cap="none">
                <a:effectLst/>
              </a:defRPr>
            </a:lvl3pPr>
            <a:lvl4pPr marL="1543012" indent="-171446" defTabSz="457189">
              <a:spcBef>
                <a:spcPct val="20000"/>
              </a:spcBef>
              <a:spcAft>
                <a:spcPts val="600"/>
              </a:spcAft>
              <a:buClr>
                <a:schemeClr val="accent1"/>
              </a:buClr>
              <a:buSzPct val="115000"/>
              <a:buFont typeface="Arial"/>
              <a:buChar char="•"/>
              <a:defRPr sz="1600" cap="none">
                <a:effectLst/>
              </a:defRPr>
            </a:lvl4pPr>
            <a:lvl5pPr marL="2000201" indent="-171446" defTabSz="457189">
              <a:spcBef>
                <a:spcPct val="20000"/>
              </a:spcBef>
              <a:spcAft>
                <a:spcPts val="600"/>
              </a:spcAft>
              <a:buClr>
                <a:schemeClr val="accent1"/>
              </a:buClr>
              <a:buSzPct val="115000"/>
              <a:buFont typeface="Arial"/>
              <a:buChar char="•"/>
              <a:defRPr sz="1400" cap="none">
                <a:effectLst/>
              </a:defRPr>
            </a:lvl5pPr>
            <a:lvl6pPr marL="2514537" indent="-228594" defTabSz="457189">
              <a:spcBef>
                <a:spcPct val="20000"/>
              </a:spcBef>
              <a:spcAft>
                <a:spcPts val="600"/>
              </a:spcAft>
              <a:buClr>
                <a:schemeClr val="accent1"/>
              </a:buClr>
              <a:buSzPct val="115000"/>
              <a:buFont typeface="Arial"/>
              <a:buChar char="•"/>
              <a:defRPr sz="1400" cap="none">
                <a:effectLst/>
              </a:defRPr>
            </a:lvl6pPr>
            <a:lvl7pPr marL="2971726" indent="-228594" defTabSz="457189">
              <a:spcBef>
                <a:spcPct val="20000"/>
              </a:spcBef>
              <a:spcAft>
                <a:spcPts val="600"/>
              </a:spcAft>
              <a:buClr>
                <a:schemeClr val="accent1"/>
              </a:buClr>
              <a:buSzPct val="115000"/>
              <a:buFont typeface="Arial"/>
              <a:buChar char="•"/>
              <a:defRPr sz="1400" cap="none">
                <a:effectLst/>
              </a:defRPr>
            </a:lvl7pPr>
            <a:lvl8pPr marL="3428914" indent="-228594" defTabSz="457189">
              <a:spcBef>
                <a:spcPct val="20000"/>
              </a:spcBef>
              <a:spcAft>
                <a:spcPts val="600"/>
              </a:spcAft>
              <a:buClr>
                <a:schemeClr val="accent1"/>
              </a:buClr>
              <a:buSzPct val="115000"/>
              <a:buFont typeface="Arial"/>
              <a:buChar char="•"/>
              <a:defRPr sz="1400" cap="none">
                <a:effectLst/>
              </a:defRPr>
            </a:lvl8pPr>
            <a:lvl9pPr marL="3886103" indent="-228594" defTabSz="457189">
              <a:spcBef>
                <a:spcPct val="20000"/>
              </a:spcBef>
              <a:spcAft>
                <a:spcPts val="600"/>
              </a:spcAft>
              <a:buClr>
                <a:schemeClr val="accent1"/>
              </a:buClr>
              <a:buSzPct val="115000"/>
              <a:buFont typeface="Arial"/>
              <a:buChar char="•"/>
              <a:defRPr sz="1400" cap="none">
                <a:effectLst/>
              </a:defRPr>
            </a:lvl9pPr>
          </a:lstStyle>
          <a:p>
            <a:pPr marL="0" indent="0">
              <a:buNone/>
            </a:pPr>
            <a:r>
              <a:rPr lang="en-US" sz="1400" b="1" dirty="0" smtClean="0"/>
              <a:t>Bookmark</a:t>
            </a:r>
            <a:r>
              <a:rPr lang="en-US" sz="1400" dirty="0" smtClean="0"/>
              <a:t>: Bookmark in power bi helps you to capture the configured views of a report page in a specific time, </a:t>
            </a:r>
          </a:p>
          <a:p>
            <a:pPr marL="0" indent="0">
              <a:buNone/>
            </a:pPr>
            <a:r>
              <a:rPr lang="en-US" sz="1400" dirty="0" smtClean="0"/>
              <a:t>This includes filters and state of visuals which can use a short cut to come back to the report ha you can add as a bookmark.  </a:t>
            </a:r>
            <a:endParaRPr lang="en-US" sz="1400" dirty="0"/>
          </a:p>
        </p:txBody>
      </p:sp>
      <p:cxnSp>
        <p:nvCxnSpPr>
          <p:cNvPr id="11" name="Straight Connector 10"/>
          <p:cNvCxnSpPr/>
          <p:nvPr/>
        </p:nvCxnSpPr>
        <p:spPr>
          <a:xfrm flipH="1">
            <a:off x="5798632" y="1300975"/>
            <a:ext cx="2781" cy="4980878"/>
          </a:xfrm>
          <a:prstGeom prst="line">
            <a:avLst/>
          </a:prstGeom>
          <a:ln w="25400" cmpd="thickThin">
            <a:solidFill>
              <a:schemeClr val="tx1"/>
            </a:solidFill>
            <a:prstDash val="solid"/>
          </a:ln>
          <a:effectLst/>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652732" y="1300975"/>
            <a:ext cx="1057123" cy="295496"/>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Autofit/>
          </a:bodyPr>
          <a:lstStyle>
            <a:lvl1pPr marL="285744" indent="-285744" defTabSz="457189">
              <a:spcBef>
                <a:spcPct val="20000"/>
              </a:spcBef>
              <a:spcAft>
                <a:spcPts val="600"/>
              </a:spcAft>
              <a:buClr>
                <a:schemeClr val="accent1"/>
              </a:buClr>
              <a:buSzPct val="115000"/>
              <a:buFont typeface="Arial"/>
              <a:buChar char="•"/>
              <a:defRPr cap="none">
                <a:effectLst/>
              </a:defRPr>
            </a:lvl1pPr>
            <a:lvl2pPr marL="742932" indent="-285744" defTabSz="457189">
              <a:spcBef>
                <a:spcPct val="20000"/>
              </a:spcBef>
              <a:spcAft>
                <a:spcPts val="600"/>
              </a:spcAft>
              <a:buClr>
                <a:schemeClr val="accent1"/>
              </a:buClr>
              <a:buSzPct val="115000"/>
              <a:buFont typeface="Arial"/>
              <a:buChar char="•"/>
              <a:defRPr sz="2000" cap="none">
                <a:effectLst/>
              </a:defRPr>
            </a:lvl2pPr>
            <a:lvl3pPr marL="1200121" indent="-285744" defTabSz="457189">
              <a:spcBef>
                <a:spcPct val="20000"/>
              </a:spcBef>
              <a:spcAft>
                <a:spcPts val="600"/>
              </a:spcAft>
              <a:buClr>
                <a:schemeClr val="accent1"/>
              </a:buClr>
              <a:buSzPct val="115000"/>
              <a:buFont typeface="Arial"/>
              <a:buChar char="•"/>
              <a:defRPr cap="none">
                <a:effectLst/>
              </a:defRPr>
            </a:lvl3pPr>
            <a:lvl4pPr marL="1543012" indent="-171446" defTabSz="457189">
              <a:spcBef>
                <a:spcPct val="20000"/>
              </a:spcBef>
              <a:spcAft>
                <a:spcPts val="600"/>
              </a:spcAft>
              <a:buClr>
                <a:schemeClr val="accent1"/>
              </a:buClr>
              <a:buSzPct val="115000"/>
              <a:buFont typeface="Arial"/>
              <a:buChar char="•"/>
              <a:defRPr sz="1600" cap="none">
                <a:effectLst/>
              </a:defRPr>
            </a:lvl4pPr>
            <a:lvl5pPr marL="2000201" indent="-171446" defTabSz="457189">
              <a:spcBef>
                <a:spcPct val="20000"/>
              </a:spcBef>
              <a:spcAft>
                <a:spcPts val="600"/>
              </a:spcAft>
              <a:buClr>
                <a:schemeClr val="accent1"/>
              </a:buClr>
              <a:buSzPct val="115000"/>
              <a:buFont typeface="Arial"/>
              <a:buChar char="•"/>
              <a:defRPr sz="1400" cap="none">
                <a:effectLst/>
              </a:defRPr>
            </a:lvl5pPr>
            <a:lvl6pPr marL="2514537" indent="-228594" defTabSz="457189">
              <a:spcBef>
                <a:spcPct val="20000"/>
              </a:spcBef>
              <a:spcAft>
                <a:spcPts val="600"/>
              </a:spcAft>
              <a:buClr>
                <a:schemeClr val="accent1"/>
              </a:buClr>
              <a:buSzPct val="115000"/>
              <a:buFont typeface="Arial"/>
              <a:buChar char="•"/>
              <a:defRPr sz="1400" cap="none">
                <a:effectLst/>
              </a:defRPr>
            </a:lvl6pPr>
            <a:lvl7pPr marL="2971726" indent="-228594" defTabSz="457189">
              <a:spcBef>
                <a:spcPct val="20000"/>
              </a:spcBef>
              <a:spcAft>
                <a:spcPts val="600"/>
              </a:spcAft>
              <a:buClr>
                <a:schemeClr val="accent1"/>
              </a:buClr>
              <a:buSzPct val="115000"/>
              <a:buFont typeface="Arial"/>
              <a:buChar char="•"/>
              <a:defRPr sz="1400" cap="none">
                <a:effectLst/>
              </a:defRPr>
            </a:lvl7pPr>
            <a:lvl8pPr marL="3428914" indent="-228594" defTabSz="457189">
              <a:spcBef>
                <a:spcPct val="20000"/>
              </a:spcBef>
              <a:spcAft>
                <a:spcPts val="600"/>
              </a:spcAft>
              <a:buClr>
                <a:schemeClr val="accent1"/>
              </a:buClr>
              <a:buSzPct val="115000"/>
              <a:buFont typeface="Arial"/>
              <a:buChar char="•"/>
              <a:defRPr sz="1400" cap="none">
                <a:effectLst/>
              </a:defRPr>
            </a:lvl8pPr>
            <a:lvl9pPr marL="3886103" indent="-228594" defTabSz="457189">
              <a:spcBef>
                <a:spcPct val="20000"/>
              </a:spcBef>
              <a:spcAft>
                <a:spcPts val="600"/>
              </a:spcAft>
              <a:buClr>
                <a:schemeClr val="accent1"/>
              </a:buClr>
              <a:buSzPct val="115000"/>
              <a:buFont typeface="Arial"/>
              <a:buChar char="•"/>
              <a:defRPr sz="1400" cap="none">
                <a:effectLst/>
              </a:defRPr>
            </a:lvl9pPr>
          </a:lstStyle>
          <a:p>
            <a:pPr marL="0" indent="0">
              <a:buNone/>
            </a:pPr>
            <a:r>
              <a:rPr lang="en-US" sz="1400" b="1" dirty="0" smtClean="0"/>
              <a:t>Example:-</a:t>
            </a:r>
            <a:endParaRPr lang="en-US" sz="1400" dirty="0"/>
          </a:p>
        </p:txBody>
      </p:sp>
      <p:pic>
        <p:nvPicPr>
          <p:cNvPr id="8" name="Picture 7"/>
          <p:cNvPicPr>
            <a:picLocks noChangeAspect="1"/>
          </p:cNvPicPr>
          <p:nvPr/>
        </p:nvPicPr>
        <p:blipFill>
          <a:blip r:embed="rId2"/>
          <a:stretch>
            <a:fillRect/>
          </a:stretch>
        </p:blipFill>
        <p:spPr>
          <a:xfrm>
            <a:off x="652730" y="1611339"/>
            <a:ext cx="5042934" cy="2154263"/>
          </a:xfrm>
          <a:prstGeom prst="rect">
            <a:avLst/>
          </a:prstGeom>
          <a:ln>
            <a:noFill/>
          </a:ln>
          <a:effectLst>
            <a:outerShdw blurRad="292100" dist="139700" dir="2700000" algn="tl" rotWithShape="0">
              <a:srgbClr val="333333">
                <a:alpha val="65000"/>
              </a:srgbClr>
            </a:outerShdw>
          </a:effectLst>
        </p:spPr>
      </p:pic>
      <p:pic>
        <p:nvPicPr>
          <p:cNvPr id="12" name="Picture 11"/>
          <p:cNvPicPr>
            <a:picLocks noChangeAspect="1"/>
          </p:cNvPicPr>
          <p:nvPr/>
        </p:nvPicPr>
        <p:blipFill>
          <a:blip r:embed="rId3"/>
          <a:stretch>
            <a:fillRect/>
          </a:stretch>
        </p:blipFill>
        <p:spPr>
          <a:xfrm>
            <a:off x="709881" y="3887012"/>
            <a:ext cx="4952413" cy="2184580"/>
          </a:xfrm>
          <a:prstGeom prst="rect">
            <a:avLst/>
          </a:prstGeom>
          <a:ln>
            <a:noFill/>
          </a:ln>
          <a:effectLst>
            <a:outerShdw blurRad="292100" dist="139700" dir="2700000" algn="tl" rotWithShape="0">
              <a:srgbClr val="333333">
                <a:alpha val="65000"/>
              </a:srgbClr>
            </a:outerShdw>
          </a:effectLst>
        </p:spPr>
      </p:pic>
      <p:pic>
        <p:nvPicPr>
          <p:cNvPr id="13" name="Picture 12"/>
          <p:cNvPicPr>
            <a:picLocks noChangeAspect="1"/>
          </p:cNvPicPr>
          <p:nvPr/>
        </p:nvPicPr>
        <p:blipFill>
          <a:blip r:embed="rId4"/>
          <a:stretch>
            <a:fillRect/>
          </a:stretch>
        </p:blipFill>
        <p:spPr>
          <a:xfrm>
            <a:off x="5875957" y="1631827"/>
            <a:ext cx="5431380" cy="2061129"/>
          </a:xfrm>
          <a:prstGeom prst="rect">
            <a:avLst/>
          </a:prstGeom>
          <a:ln>
            <a:noFill/>
          </a:ln>
          <a:effectLst>
            <a:outerShdw blurRad="292100" dist="139700" dir="2700000" algn="tl" rotWithShape="0">
              <a:srgbClr val="333333">
                <a:alpha val="65000"/>
              </a:srgbClr>
            </a:outerShdw>
          </a:effectLst>
        </p:spPr>
      </p:pic>
      <p:pic>
        <p:nvPicPr>
          <p:cNvPr id="17" name="Picture 16"/>
          <p:cNvPicPr>
            <a:picLocks noChangeAspect="1"/>
          </p:cNvPicPr>
          <p:nvPr/>
        </p:nvPicPr>
        <p:blipFill>
          <a:blip r:embed="rId5"/>
          <a:stretch>
            <a:fillRect/>
          </a:stretch>
        </p:blipFill>
        <p:spPr>
          <a:xfrm>
            <a:off x="5875957" y="3887012"/>
            <a:ext cx="5431380" cy="2184580"/>
          </a:xfrm>
          <a:prstGeom prst="rect">
            <a:avLst/>
          </a:prstGeom>
          <a:ln>
            <a:noFill/>
          </a:ln>
          <a:effectLst>
            <a:outerShdw blurRad="292100" dist="139700" dir="2700000" algn="tl" rotWithShape="0">
              <a:srgbClr val="333333">
                <a:alpha val="65000"/>
              </a:srgbClr>
            </a:outerShdw>
          </a:effectLst>
        </p:spPr>
      </p:pic>
      <p:cxnSp>
        <p:nvCxnSpPr>
          <p:cNvPr id="23" name="Straight Connector 22"/>
          <p:cNvCxnSpPr/>
          <p:nvPr/>
        </p:nvCxnSpPr>
        <p:spPr>
          <a:xfrm flipV="1">
            <a:off x="628936" y="3820835"/>
            <a:ext cx="5169696" cy="315"/>
          </a:xfrm>
          <a:prstGeom prst="line">
            <a:avLst/>
          </a:prstGeom>
          <a:ln w="25400" cmpd="thickThin">
            <a:solidFill>
              <a:schemeClr val="tx1"/>
            </a:solidFill>
            <a:prstDash val="solid"/>
          </a:ln>
          <a:effectLst/>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0809809" y="6488668"/>
            <a:ext cx="1322157" cy="369332"/>
          </a:xfrm>
          <a:prstGeom prst="rect">
            <a:avLst/>
          </a:prstGeom>
          <a:noFill/>
        </p:spPr>
        <p:txBody>
          <a:bodyPr wrap="none" rtlCol="0">
            <a:spAutoFit/>
          </a:bodyPr>
          <a:lstStyle/>
          <a:p>
            <a:r>
              <a:rPr lang="en-US" b="1" dirty="0" smtClean="0"/>
              <a:t>Continue</a:t>
            </a:r>
            <a:r>
              <a:rPr lang="en-US" dirty="0" smtClean="0"/>
              <a:t>…</a:t>
            </a:r>
            <a:endParaRPr lang="en-US" dirty="0"/>
          </a:p>
        </p:txBody>
      </p:sp>
    </p:spTree>
    <p:extLst>
      <p:ext uri="{BB962C8B-B14F-4D97-AF65-F5344CB8AC3E}">
        <p14:creationId xmlns:p14="http://schemas.microsoft.com/office/powerpoint/2010/main" val="46934049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11462" y="626886"/>
            <a:ext cx="10943058" cy="5513719"/>
          </a:xfrm>
          <a:prstGeom prst="rect">
            <a:avLst/>
          </a:prstGeom>
        </p:spPr>
      </p:pic>
      <p:sp>
        <p:nvSpPr>
          <p:cNvPr id="5" name="Content Placeholder 2"/>
          <p:cNvSpPr txBox="1">
            <a:spLocks/>
          </p:cNvSpPr>
          <p:nvPr/>
        </p:nvSpPr>
        <p:spPr>
          <a:xfrm>
            <a:off x="611462" y="131968"/>
            <a:ext cx="1486829" cy="299213"/>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Autofit/>
          </a:bodyPr>
          <a:lstStyle>
            <a:lvl1pPr marL="285744" indent="-285744" defTabSz="457189">
              <a:spcBef>
                <a:spcPct val="20000"/>
              </a:spcBef>
              <a:spcAft>
                <a:spcPts val="600"/>
              </a:spcAft>
              <a:buClr>
                <a:schemeClr val="accent1"/>
              </a:buClr>
              <a:buSzPct val="115000"/>
              <a:buFont typeface="Arial"/>
              <a:buChar char="•"/>
              <a:defRPr cap="none">
                <a:effectLst/>
              </a:defRPr>
            </a:lvl1pPr>
            <a:lvl2pPr marL="742932" indent="-285744" defTabSz="457189">
              <a:spcBef>
                <a:spcPct val="20000"/>
              </a:spcBef>
              <a:spcAft>
                <a:spcPts val="600"/>
              </a:spcAft>
              <a:buClr>
                <a:schemeClr val="accent1"/>
              </a:buClr>
              <a:buSzPct val="115000"/>
              <a:buFont typeface="Arial"/>
              <a:buChar char="•"/>
              <a:defRPr sz="2000" cap="none">
                <a:effectLst/>
              </a:defRPr>
            </a:lvl2pPr>
            <a:lvl3pPr marL="1200121" indent="-285744" defTabSz="457189">
              <a:spcBef>
                <a:spcPct val="20000"/>
              </a:spcBef>
              <a:spcAft>
                <a:spcPts val="600"/>
              </a:spcAft>
              <a:buClr>
                <a:schemeClr val="accent1"/>
              </a:buClr>
              <a:buSzPct val="115000"/>
              <a:buFont typeface="Arial"/>
              <a:buChar char="•"/>
              <a:defRPr cap="none">
                <a:effectLst/>
              </a:defRPr>
            </a:lvl3pPr>
            <a:lvl4pPr marL="1543012" indent="-171446" defTabSz="457189">
              <a:spcBef>
                <a:spcPct val="20000"/>
              </a:spcBef>
              <a:spcAft>
                <a:spcPts val="600"/>
              </a:spcAft>
              <a:buClr>
                <a:schemeClr val="accent1"/>
              </a:buClr>
              <a:buSzPct val="115000"/>
              <a:buFont typeface="Arial"/>
              <a:buChar char="•"/>
              <a:defRPr sz="1600" cap="none">
                <a:effectLst/>
              </a:defRPr>
            </a:lvl4pPr>
            <a:lvl5pPr marL="2000201" indent="-171446" defTabSz="457189">
              <a:spcBef>
                <a:spcPct val="20000"/>
              </a:spcBef>
              <a:spcAft>
                <a:spcPts val="600"/>
              </a:spcAft>
              <a:buClr>
                <a:schemeClr val="accent1"/>
              </a:buClr>
              <a:buSzPct val="115000"/>
              <a:buFont typeface="Arial"/>
              <a:buChar char="•"/>
              <a:defRPr sz="1400" cap="none">
                <a:effectLst/>
              </a:defRPr>
            </a:lvl5pPr>
            <a:lvl6pPr marL="2514537" indent="-228594" defTabSz="457189">
              <a:spcBef>
                <a:spcPct val="20000"/>
              </a:spcBef>
              <a:spcAft>
                <a:spcPts val="600"/>
              </a:spcAft>
              <a:buClr>
                <a:schemeClr val="accent1"/>
              </a:buClr>
              <a:buSzPct val="115000"/>
              <a:buFont typeface="Arial"/>
              <a:buChar char="•"/>
              <a:defRPr sz="1400" cap="none">
                <a:effectLst/>
              </a:defRPr>
            </a:lvl6pPr>
            <a:lvl7pPr marL="2971726" indent="-228594" defTabSz="457189">
              <a:spcBef>
                <a:spcPct val="20000"/>
              </a:spcBef>
              <a:spcAft>
                <a:spcPts val="600"/>
              </a:spcAft>
              <a:buClr>
                <a:schemeClr val="accent1"/>
              </a:buClr>
              <a:buSzPct val="115000"/>
              <a:buFont typeface="Arial"/>
              <a:buChar char="•"/>
              <a:defRPr sz="1400" cap="none">
                <a:effectLst/>
              </a:defRPr>
            </a:lvl7pPr>
            <a:lvl8pPr marL="3428914" indent="-228594" defTabSz="457189">
              <a:spcBef>
                <a:spcPct val="20000"/>
              </a:spcBef>
              <a:spcAft>
                <a:spcPts val="600"/>
              </a:spcAft>
              <a:buClr>
                <a:schemeClr val="accent1"/>
              </a:buClr>
              <a:buSzPct val="115000"/>
              <a:buFont typeface="Arial"/>
              <a:buChar char="•"/>
              <a:defRPr sz="1400" cap="none">
                <a:effectLst/>
              </a:defRPr>
            </a:lvl8pPr>
            <a:lvl9pPr marL="3886103" indent="-228594" defTabSz="457189">
              <a:spcBef>
                <a:spcPct val="20000"/>
              </a:spcBef>
              <a:spcAft>
                <a:spcPts val="600"/>
              </a:spcAft>
              <a:buClr>
                <a:schemeClr val="accent1"/>
              </a:buClr>
              <a:buSzPct val="115000"/>
              <a:buFont typeface="Arial"/>
              <a:buChar char="•"/>
              <a:defRPr sz="1400" cap="none">
                <a:effectLst/>
              </a:defRPr>
            </a:lvl9pPr>
          </a:lstStyle>
          <a:p>
            <a:pPr marL="0" indent="0">
              <a:buNone/>
            </a:pPr>
            <a:r>
              <a:rPr lang="en-US" sz="1400" b="1" dirty="0" smtClean="0"/>
              <a:t>Example:-</a:t>
            </a:r>
            <a:endParaRPr lang="en-US" sz="1400" dirty="0"/>
          </a:p>
        </p:txBody>
      </p:sp>
    </p:spTree>
    <p:extLst>
      <p:ext uri="{BB962C8B-B14F-4D97-AF65-F5344CB8AC3E}">
        <p14:creationId xmlns:p14="http://schemas.microsoft.com/office/powerpoint/2010/main" val="370852496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9948" y="67735"/>
            <a:ext cx="11097319" cy="370880"/>
          </a:xfrm>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p>
            <a:r>
              <a:rPr lang="en-US" sz="2000" b="1" dirty="0" smtClean="0">
                <a:ln w="0"/>
                <a:solidFill>
                  <a:schemeClr val="tx1"/>
                </a:solidFill>
                <a:effectLst>
                  <a:outerShdw blurRad="38100" dist="38100" dir="2700000" algn="tl">
                    <a:srgbClr val="000000">
                      <a:alpha val="43137"/>
                    </a:srgbClr>
                  </a:outerShdw>
                </a:effectLst>
                <a:latin typeface="+mn-lt"/>
                <a:ea typeface="+mn-ea"/>
                <a:cs typeface="+mn-cs"/>
              </a:rPr>
              <a:t>Tooltip</a:t>
            </a:r>
            <a:endParaRPr lang="en-US" sz="2000" b="1" dirty="0">
              <a:ln w="0"/>
              <a:solidFill>
                <a:schemeClr val="tx1"/>
              </a:solidFill>
              <a:effectLst>
                <a:outerShdw blurRad="38100" dist="38100" dir="2700000" algn="tl">
                  <a:srgbClr val="000000">
                    <a:alpha val="43137"/>
                  </a:srgbClr>
                </a:outerShdw>
              </a:effectLst>
              <a:latin typeface="+mn-lt"/>
              <a:ea typeface="+mn-ea"/>
              <a:cs typeface="+mn-cs"/>
            </a:endParaRPr>
          </a:p>
        </p:txBody>
      </p:sp>
      <p:sp>
        <p:nvSpPr>
          <p:cNvPr id="7" name="Content Placeholder 2"/>
          <p:cNvSpPr txBox="1">
            <a:spLocks/>
          </p:cNvSpPr>
          <p:nvPr/>
        </p:nvSpPr>
        <p:spPr>
          <a:xfrm>
            <a:off x="652732" y="659793"/>
            <a:ext cx="10818156" cy="358686"/>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Autofit/>
          </a:bodyPr>
          <a:lstStyle>
            <a:lvl1pPr marL="285744" indent="-285744" defTabSz="457189">
              <a:spcBef>
                <a:spcPct val="20000"/>
              </a:spcBef>
              <a:spcAft>
                <a:spcPts val="600"/>
              </a:spcAft>
              <a:buClr>
                <a:schemeClr val="accent1"/>
              </a:buClr>
              <a:buSzPct val="115000"/>
              <a:buFont typeface="Arial"/>
              <a:buChar char="•"/>
              <a:defRPr cap="none">
                <a:effectLst/>
              </a:defRPr>
            </a:lvl1pPr>
            <a:lvl2pPr marL="742932" indent="-285744" defTabSz="457189">
              <a:spcBef>
                <a:spcPct val="20000"/>
              </a:spcBef>
              <a:spcAft>
                <a:spcPts val="600"/>
              </a:spcAft>
              <a:buClr>
                <a:schemeClr val="accent1"/>
              </a:buClr>
              <a:buSzPct val="115000"/>
              <a:buFont typeface="Arial"/>
              <a:buChar char="•"/>
              <a:defRPr sz="2000" cap="none">
                <a:effectLst/>
              </a:defRPr>
            </a:lvl2pPr>
            <a:lvl3pPr marL="1200121" indent="-285744" defTabSz="457189">
              <a:spcBef>
                <a:spcPct val="20000"/>
              </a:spcBef>
              <a:spcAft>
                <a:spcPts val="600"/>
              </a:spcAft>
              <a:buClr>
                <a:schemeClr val="accent1"/>
              </a:buClr>
              <a:buSzPct val="115000"/>
              <a:buFont typeface="Arial"/>
              <a:buChar char="•"/>
              <a:defRPr cap="none">
                <a:effectLst/>
              </a:defRPr>
            </a:lvl3pPr>
            <a:lvl4pPr marL="1543012" indent="-171446" defTabSz="457189">
              <a:spcBef>
                <a:spcPct val="20000"/>
              </a:spcBef>
              <a:spcAft>
                <a:spcPts val="600"/>
              </a:spcAft>
              <a:buClr>
                <a:schemeClr val="accent1"/>
              </a:buClr>
              <a:buSzPct val="115000"/>
              <a:buFont typeface="Arial"/>
              <a:buChar char="•"/>
              <a:defRPr sz="1600" cap="none">
                <a:effectLst/>
              </a:defRPr>
            </a:lvl4pPr>
            <a:lvl5pPr marL="2000201" indent="-171446" defTabSz="457189">
              <a:spcBef>
                <a:spcPct val="20000"/>
              </a:spcBef>
              <a:spcAft>
                <a:spcPts val="600"/>
              </a:spcAft>
              <a:buClr>
                <a:schemeClr val="accent1"/>
              </a:buClr>
              <a:buSzPct val="115000"/>
              <a:buFont typeface="Arial"/>
              <a:buChar char="•"/>
              <a:defRPr sz="1400" cap="none">
                <a:effectLst/>
              </a:defRPr>
            </a:lvl5pPr>
            <a:lvl6pPr marL="2514537" indent="-228594" defTabSz="457189">
              <a:spcBef>
                <a:spcPct val="20000"/>
              </a:spcBef>
              <a:spcAft>
                <a:spcPts val="600"/>
              </a:spcAft>
              <a:buClr>
                <a:schemeClr val="accent1"/>
              </a:buClr>
              <a:buSzPct val="115000"/>
              <a:buFont typeface="Arial"/>
              <a:buChar char="•"/>
              <a:defRPr sz="1400" cap="none">
                <a:effectLst/>
              </a:defRPr>
            </a:lvl6pPr>
            <a:lvl7pPr marL="2971726" indent="-228594" defTabSz="457189">
              <a:spcBef>
                <a:spcPct val="20000"/>
              </a:spcBef>
              <a:spcAft>
                <a:spcPts val="600"/>
              </a:spcAft>
              <a:buClr>
                <a:schemeClr val="accent1"/>
              </a:buClr>
              <a:buSzPct val="115000"/>
              <a:buFont typeface="Arial"/>
              <a:buChar char="•"/>
              <a:defRPr sz="1400" cap="none">
                <a:effectLst/>
              </a:defRPr>
            </a:lvl7pPr>
            <a:lvl8pPr marL="3428914" indent="-228594" defTabSz="457189">
              <a:spcBef>
                <a:spcPct val="20000"/>
              </a:spcBef>
              <a:spcAft>
                <a:spcPts val="600"/>
              </a:spcAft>
              <a:buClr>
                <a:schemeClr val="accent1"/>
              </a:buClr>
              <a:buSzPct val="115000"/>
              <a:buFont typeface="Arial"/>
              <a:buChar char="•"/>
              <a:defRPr sz="1400" cap="none">
                <a:effectLst/>
              </a:defRPr>
            </a:lvl8pPr>
            <a:lvl9pPr marL="3886103" indent="-228594" defTabSz="457189">
              <a:spcBef>
                <a:spcPct val="20000"/>
              </a:spcBef>
              <a:spcAft>
                <a:spcPts val="600"/>
              </a:spcAft>
              <a:buClr>
                <a:schemeClr val="accent1"/>
              </a:buClr>
              <a:buSzPct val="115000"/>
              <a:buFont typeface="Arial"/>
              <a:buChar char="•"/>
              <a:defRPr sz="1400" cap="none">
                <a:effectLst/>
              </a:defRPr>
            </a:lvl9pPr>
          </a:lstStyle>
          <a:p>
            <a:pPr marL="0" indent="0">
              <a:buNone/>
            </a:pPr>
            <a:r>
              <a:rPr lang="en-US" sz="1400" b="1" dirty="0" smtClean="0"/>
              <a:t>Tooltip</a:t>
            </a:r>
            <a:r>
              <a:rPr lang="en-US" sz="1400" dirty="0" smtClean="0"/>
              <a:t>: Its showing more contextual information details to data points on a visual</a:t>
            </a:r>
            <a:endParaRPr lang="en-US" sz="1400" dirty="0"/>
          </a:p>
        </p:txBody>
      </p:sp>
      <p:cxnSp>
        <p:nvCxnSpPr>
          <p:cNvPr id="11" name="Straight Connector 10"/>
          <p:cNvCxnSpPr/>
          <p:nvPr/>
        </p:nvCxnSpPr>
        <p:spPr>
          <a:xfrm flipH="1">
            <a:off x="4117347" y="1077951"/>
            <a:ext cx="2781" cy="4980878"/>
          </a:xfrm>
          <a:prstGeom prst="line">
            <a:avLst/>
          </a:prstGeom>
          <a:ln w="25400" cmpd="thickThin">
            <a:solidFill>
              <a:schemeClr val="tx1"/>
            </a:solidFill>
            <a:prstDash val="solid"/>
          </a:ln>
          <a:effectLst/>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2"/>
          <a:stretch>
            <a:fillRect/>
          </a:stretch>
        </p:blipFill>
        <p:spPr>
          <a:xfrm>
            <a:off x="4259766" y="1694741"/>
            <a:ext cx="7129345" cy="4084624"/>
          </a:xfrm>
          <a:prstGeom prst="rect">
            <a:avLst/>
          </a:prstGeom>
          <a:ln>
            <a:noFill/>
          </a:ln>
          <a:effectLst>
            <a:outerShdw blurRad="292100" dist="139700" dir="2700000" algn="tl" rotWithShape="0">
              <a:srgbClr val="333333">
                <a:alpha val="65000"/>
              </a:srgbClr>
            </a:outerShdw>
          </a:effectLst>
        </p:spPr>
      </p:pic>
      <p:sp>
        <p:nvSpPr>
          <p:cNvPr id="14" name="Content Placeholder 2"/>
          <p:cNvSpPr txBox="1">
            <a:spLocks/>
          </p:cNvSpPr>
          <p:nvPr/>
        </p:nvSpPr>
        <p:spPr>
          <a:xfrm>
            <a:off x="749377" y="1077951"/>
            <a:ext cx="1525472" cy="358686"/>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Autofit/>
          </a:bodyPr>
          <a:lstStyle>
            <a:lvl1pPr marL="285744" indent="-285744" defTabSz="457189">
              <a:spcBef>
                <a:spcPct val="20000"/>
              </a:spcBef>
              <a:spcAft>
                <a:spcPts val="600"/>
              </a:spcAft>
              <a:buClr>
                <a:schemeClr val="accent1"/>
              </a:buClr>
              <a:buSzPct val="115000"/>
              <a:buFont typeface="Arial"/>
              <a:buChar char="•"/>
              <a:defRPr cap="none">
                <a:effectLst/>
              </a:defRPr>
            </a:lvl1pPr>
            <a:lvl2pPr marL="742932" indent="-285744" defTabSz="457189">
              <a:spcBef>
                <a:spcPct val="20000"/>
              </a:spcBef>
              <a:spcAft>
                <a:spcPts val="600"/>
              </a:spcAft>
              <a:buClr>
                <a:schemeClr val="accent1"/>
              </a:buClr>
              <a:buSzPct val="115000"/>
              <a:buFont typeface="Arial"/>
              <a:buChar char="•"/>
              <a:defRPr sz="2000" cap="none">
                <a:effectLst/>
              </a:defRPr>
            </a:lvl2pPr>
            <a:lvl3pPr marL="1200121" indent="-285744" defTabSz="457189">
              <a:spcBef>
                <a:spcPct val="20000"/>
              </a:spcBef>
              <a:spcAft>
                <a:spcPts val="600"/>
              </a:spcAft>
              <a:buClr>
                <a:schemeClr val="accent1"/>
              </a:buClr>
              <a:buSzPct val="115000"/>
              <a:buFont typeface="Arial"/>
              <a:buChar char="•"/>
              <a:defRPr cap="none">
                <a:effectLst/>
              </a:defRPr>
            </a:lvl3pPr>
            <a:lvl4pPr marL="1543012" indent="-171446" defTabSz="457189">
              <a:spcBef>
                <a:spcPct val="20000"/>
              </a:spcBef>
              <a:spcAft>
                <a:spcPts val="600"/>
              </a:spcAft>
              <a:buClr>
                <a:schemeClr val="accent1"/>
              </a:buClr>
              <a:buSzPct val="115000"/>
              <a:buFont typeface="Arial"/>
              <a:buChar char="•"/>
              <a:defRPr sz="1600" cap="none">
                <a:effectLst/>
              </a:defRPr>
            </a:lvl4pPr>
            <a:lvl5pPr marL="2000201" indent="-171446" defTabSz="457189">
              <a:spcBef>
                <a:spcPct val="20000"/>
              </a:spcBef>
              <a:spcAft>
                <a:spcPts val="600"/>
              </a:spcAft>
              <a:buClr>
                <a:schemeClr val="accent1"/>
              </a:buClr>
              <a:buSzPct val="115000"/>
              <a:buFont typeface="Arial"/>
              <a:buChar char="•"/>
              <a:defRPr sz="1400" cap="none">
                <a:effectLst/>
              </a:defRPr>
            </a:lvl5pPr>
            <a:lvl6pPr marL="2514537" indent="-228594" defTabSz="457189">
              <a:spcBef>
                <a:spcPct val="20000"/>
              </a:spcBef>
              <a:spcAft>
                <a:spcPts val="600"/>
              </a:spcAft>
              <a:buClr>
                <a:schemeClr val="accent1"/>
              </a:buClr>
              <a:buSzPct val="115000"/>
              <a:buFont typeface="Arial"/>
              <a:buChar char="•"/>
              <a:defRPr sz="1400" cap="none">
                <a:effectLst/>
              </a:defRPr>
            </a:lvl6pPr>
            <a:lvl7pPr marL="2971726" indent="-228594" defTabSz="457189">
              <a:spcBef>
                <a:spcPct val="20000"/>
              </a:spcBef>
              <a:spcAft>
                <a:spcPts val="600"/>
              </a:spcAft>
              <a:buClr>
                <a:schemeClr val="accent1"/>
              </a:buClr>
              <a:buSzPct val="115000"/>
              <a:buFont typeface="Arial"/>
              <a:buChar char="•"/>
              <a:defRPr sz="1400" cap="none">
                <a:effectLst/>
              </a:defRPr>
            </a:lvl7pPr>
            <a:lvl8pPr marL="3428914" indent="-228594" defTabSz="457189">
              <a:spcBef>
                <a:spcPct val="20000"/>
              </a:spcBef>
              <a:spcAft>
                <a:spcPts val="600"/>
              </a:spcAft>
              <a:buClr>
                <a:schemeClr val="accent1"/>
              </a:buClr>
              <a:buSzPct val="115000"/>
              <a:buFont typeface="Arial"/>
              <a:buChar char="•"/>
              <a:defRPr sz="1400" cap="none">
                <a:effectLst/>
              </a:defRPr>
            </a:lvl8pPr>
            <a:lvl9pPr marL="3886103" indent="-228594" defTabSz="457189">
              <a:spcBef>
                <a:spcPct val="20000"/>
              </a:spcBef>
              <a:spcAft>
                <a:spcPts val="600"/>
              </a:spcAft>
              <a:buClr>
                <a:schemeClr val="accent1"/>
              </a:buClr>
              <a:buSzPct val="115000"/>
              <a:buFont typeface="Arial"/>
              <a:buChar char="•"/>
              <a:defRPr sz="1400" cap="none">
                <a:effectLst/>
              </a:defRPr>
            </a:lvl9pPr>
          </a:lstStyle>
          <a:p>
            <a:pPr marL="0" indent="0">
              <a:buNone/>
            </a:pPr>
            <a:r>
              <a:rPr lang="en-US" sz="1400" b="1" dirty="0" smtClean="0"/>
              <a:t>Tooltip Page</a:t>
            </a:r>
            <a:endParaRPr lang="en-US" sz="1400" dirty="0"/>
          </a:p>
        </p:txBody>
      </p:sp>
      <p:sp>
        <p:nvSpPr>
          <p:cNvPr id="15" name="Content Placeholder 2"/>
          <p:cNvSpPr txBox="1">
            <a:spLocks/>
          </p:cNvSpPr>
          <p:nvPr/>
        </p:nvSpPr>
        <p:spPr>
          <a:xfrm>
            <a:off x="6417912" y="1077951"/>
            <a:ext cx="2302342" cy="416312"/>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Autofit/>
          </a:bodyPr>
          <a:lstStyle>
            <a:lvl1pPr marL="285744" indent="-285744" defTabSz="457189">
              <a:spcBef>
                <a:spcPct val="20000"/>
              </a:spcBef>
              <a:spcAft>
                <a:spcPts val="600"/>
              </a:spcAft>
              <a:buClr>
                <a:schemeClr val="accent1"/>
              </a:buClr>
              <a:buSzPct val="115000"/>
              <a:buFont typeface="Arial"/>
              <a:buChar char="•"/>
              <a:defRPr cap="none">
                <a:effectLst/>
              </a:defRPr>
            </a:lvl1pPr>
            <a:lvl2pPr marL="742932" indent="-285744" defTabSz="457189">
              <a:spcBef>
                <a:spcPct val="20000"/>
              </a:spcBef>
              <a:spcAft>
                <a:spcPts val="600"/>
              </a:spcAft>
              <a:buClr>
                <a:schemeClr val="accent1"/>
              </a:buClr>
              <a:buSzPct val="115000"/>
              <a:buFont typeface="Arial"/>
              <a:buChar char="•"/>
              <a:defRPr sz="2000" cap="none">
                <a:effectLst/>
              </a:defRPr>
            </a:lvl2pPr>
            <a:lvl3pPr marL="1200121" indent="-285744" defTabSz="457189">
              <a:spcBef>
                <a:spcPct val="20000"/>
              </a:spcBef>
              <a:spcAft>
                <a:spcPts val="600"/>
              </a:spcAft>
              <a:buClr>
                <a:schemeClr val="accent1"/>
              </a:buClr>
              <a:buSzPct val="115000"/>
              <a:buFont typeface="Arial"/>
              <a:buChar char="•"/>
              <a:defRPr cap="none">
                <a:effectLst/>
              </a:defRPr>
            </a:lvl3pPr>
            <a:lvl4pPr marL="1543012" indent="-171446" defTabSz="457189">
              <a:spcBef>
                <a:spcPct val="20000"/>
              </a:spcBef>
              <a:spcAft>
                <a:spcPts val="600"/>
              </a:spcAft>
              <a:buClr>
                <a:schemeClr val="accent1"/>
              </a:buClr>
              <a:buSzPct val="115000"/>
              <a:buFont typeface="Arial"/>
              <a:buChar char="•"/>
              <a:defRPr sz="1600" cap="none">
                <a:effectLst/>
              </a:defRPr>
            </a:lvl4pPr>
            <a:lvl5pPr marL="2000201" indent="-171446" defTabSz="457189">
              <a:spcBef>
                <a:spcPct val="20000"/>
              </a:spcBef>
              <a:spcAft>
                <a:spcPts val="600"/>
              </a:spcAft>
              <a:buClr>
                <a:schemeClr val="accent1"/>
              </a:buClr>
              <a:buSzPct val="115000"/>
              <a:buFont typeface="Arial"/>
              <a:buChar char="•"/>
              <a:defRPr sz="1400" cap="none">
                <a:effectLst/>
              </a:defRPr>
            </a:lvl5pPr>
            <a:lvl6pPr marL="2514537" indent="-228594" defTabSz="457189">
              <a:spcBef>
                <a:spcPct val="20000"/>
              </a:spcBef>
              <a:spcAft>
                <a:spcPts val="600"/>
              </a:spcAft>
              <a:buClr>
                <a:schemeClr val="accent1"/>
              </a:buClr>
              <a:buSzPct val="115000"/>
              <a:buFont typeface="Arial"/>
              <a:buChar char="•"/>
              <a:defRPr sz="1400" cap="none">
                <a:effectLst/>
              </a:defRPr>
            </a:lvl6pPr>
            <a:lvl7pPr marL="2971726" indent="-228594" defTabSz="457189">
              <a:spcBef>
                <a:spcPct val="20000"/>
              </a:spcBef>
              <a:spcAft>
                <a:spcPts val="600"/>
              </a:spcAft>
              <a:buClr>
                <a:schemeClr val="accent1"/>
              </a:buClr>
              <a:buSzPct val="115000"/>
              <a:buFont typeface="Arial"/>
              <a:buChar char="•"/>
              <a:defRPr sz="1400" cap="none">
                <a:effectLst/>
              </a:defRPr>
            </a:lvl7pPr>
            <a:lvl8pPr marL="3428914" indent="-228594" defTabSz="457189">
              <a:spcBef>
                <a:spcPct val="20000"/>
              </a:spcBef>
              <a:spcAft>
                <a:spcPts val="600"/>
              </a:spcAft>
              <a:buClr>
                <a:schemeClr val="accent1"/>
              </a:buClr>
              <a:buSzPct val="115000"/>
              <a:buFont typeface="Arial"/>
              <a:buChar char="•"/>
              <a:defRPr sz="1400" cap="none">
                <a:effectLst/>
              </a:defRPr>
            </a:lvl8pPr>
            <a:lvl9pPr marL="3886103" indent="-228594" defTabSz="457189">
              <a:spcBef>
                <a:spcPct val="20000"/>
              </a:spcBef>
              <a:spcAft>
                <a:spcPts val="600"/>
              </a:spcAft>
              <a:buClr>
                <a:schemeClr val="accent1"/>
              </a:buClr>
              <a:buSzPct val="115000"/>
              <a:buFont typeface="Arial"/>
              <a:buChar char="•"/>
              <a:defRPr sz="1400" cap="none">
                <a:effectLst/>
              </a:defRPr>
            </a:lvl9pPr>
          </a:lstStyle>
          <a:p>
            <a:pPr marL="0" indent="0">
              <a:buNone/>
            </a:pPr>
            <a:r>
              <a:rPr lang="en-US" sz="1400" b="1" dirty="0" smtClean="0"/>
              <a:t>Tooltip report and setting </a:t>
            </a:r>
            <a:endParaRPr lang="en-US" sz="1400" dirty="0"/>
          </a:p>
        </p:txBody>
      </p:sp>
      <p:pic>
        <p:nvPicPr>
          <p:cNvPr id="4" name="Picture 3"/>
          <p:cNvPicPr>
            <a:picLocks noChangeAspect="1"/>
          </p:cNvPicPr>
          <p:nvPr/>
        </p:nvPicPr>
        <p:blipFill>
          <a:blip r:embed="rId3"/>
          <a:stretch>
            <a:fillRect/>
          </a:stretch>
        </p:blipFill>
        <p:spPr>
          <a:xfrm>
            <a:off x="652731" y="3206905"/>
            <a:ext cx="3324979" cy="2725544"/>
          </a:xfrm>
          <a:prstGeom prst="rect">
            <a:avLst/>
          </a:prstGeom>
          <a:ln>
            <a:noFill/>
          </a:ln>
          <a:effectLst>
            <a:outerShdw blurRad="292100" dist="139700" dir="2700000" algn="tl" rotWithShape="0">
              <a:srgbClr val="333333">
                <a:alpha val="65000"/>
              </a:srgbClr>
            </a:outerShdw>
          </a:effectLst>
        </p:spPr>
      </p:pic>
      <p:sp>
        <p:nvSpPr>
          <p:cNvPr id="18" name="Content Placeholder 2"/>
          <p:cNvSpPr txBox="1">
            <a:spLocks/>
          </p:cNvSpPr>
          <p:nvPr/>
        </p:nvSpPr>
        <p:spPr>
          <a:xfrm>
            <a:off x="740024" y="1643417"/>
            <a:ext cx="3237685" cy="114533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Autofit/>
          </a:bodyPr>
          <a:lstStyle>
            <a:lvl1pPr marL="285744" indent="-285744" defTabSz="457189">
              <a:spcBef>
                <a:spcPct val="20000"/>
              </a:spcBef>
              <a:spcAft>
                <a:spcPts val="600"/>
              </a:spcAft>
              <a:buClr>
                <a:schemeClr val="accent1"/>
              </a:buClr>
              <a:buSzPct val="115000"/>
              <a:buFont typeface="Arial"/>
              <a:buChar char="•"/>
              <a:defRPr cap="none">
                <a:effectLst/>
              </a:defRPr>
            </a:lvl1pPr>
            <a:lvl2pPr marL="742932" indent="-285744" defTabSz="457189">
              <a:spcBef>
                <a:spcPct val="20000"/>
              </a:spcBef>
              <a:spcAft>
                <a:spcPts val="600"/>
              </a:spcAft>
              <a:buClr>
                <a:schemeClr val="accent1"/>
              </a:buClr>
              <a:buSzPct val="115000"/>
              <a:buFont typeface="Arial"/>
              <a:buChar char="•"/>
              <a:defRPr sz="2000" cap="none">
                <a:effectLst/>
              </a:defRPr>
            </a:lvl2pPr>
            <a:lvl3pPr marL="1200121" indent="-285744" defTabSz="457189">
              <a:spcBef>
                <a:spcPct val="20000"/>
              </a:spcBef>
              <a:spcAft>
                <a:spcPts val="600"/>
              </a:spcAft>
              <a:buClr>
                <a:schemeClr val="accent1"/>
              </a:buClr>
              <a:buSzPct val="115000"/>
              <a:buFont typeface="Arial"/>
              <a:buChar char="•"/>
              <a:defRPr cap="none">
                <a:effectLst/>
              </a:defRPr>
            </a:lvl3pPr>
            <a:lvl4pPr marL="1543012" indent="-171446" defTabSz="457189">
              <a:spcBef>
                <a:spcPct val="20000"/>
              </a:spcBef>
              <a:spcAft>
                <a:spcPts val="600"/>
              </a:spcAft>
              <a:buClr>
                <a:schemeClr val="accent1"/>
              </a:buClr>
              <a:buSzPct val="115000"/>
              <a:buFont typeface="Arial"/>
              <a:buChar char="•"/>
              <a:defRPr sz="1600" cap="none">
                <a:effectLst/>
              </a:defRPr>
            </a:lvl4pPr>
            <a:lvl5pPr marL="2000201" indent="-171446" defTabSz="457189">
              <a:spcBef>
                <a:spcPct val="20000"/>
              </a:spcBef>
              <a:spcAft>
                <a:spcPts val="600"/>
              </a:spcAft>
              <a:buClr>
                <a:schemeClr val="accent1"/>
              </a:buClr>
              <a:buSzPct val="115000"/>
              <a:buFont typeface="Arial"/>
              <a:buChar char="•"/>
              <a:defRPr sz="1400" cap="none">
                <a:effectLst/>
              </a:defRPr>
            </a:lvl5pPr>
            <a:lvl6pPr marL="2514537" indent="-228594" defTabSz="457189">
              <a:spcBef>
                <a:spcPct val="20000"/>
              </a:spcBef>
              <a:spcAft>
                <a:spcPts val="600"/>
              </a:spcAft>
              <a:buClr>
                <a:schemeClr val="accent1"/>
              </a:buClr>
              <a:buSzPct val="115000"/>
              <a:buFont typeface="Arial"/>
              <a:buChar char="•"/>
              <a:defRPr sz="1400" cap="none">
                <a:effectLst/>
              </a:defRPr>
            </a:lvl6pPr>
            <a:lvl7pPr marL="2971726" indent="-228594" defTabSz="457189">
              <a:spcBef>
                <a:spcPct val="20000"/>
              </a:spcBef>
              <a:spcAft>
                <a:spcPts val="600"/>
              </a:spcAft>
              <a:buClr>
                <a:schemeClr val="accent1"/>
              </a:buClr>
              <a:buSzPct val="115000"/>
              <a:buFont typeface="Arial"/>
              <a:buChar char="•"/>
              <a:defRPr sz="1400" cap="none">
                <a:effectLst/>
              </a:defRPr>
            </a:lvl7pPr>
            <a:lvl8pPr marL="3428914" indent="-228594" defTabSz="457189">
              <a:spcBef>
                <a:spcPct val="20000"/>
              </a:spcBef>
              <a:spcAft>
                <a:spcPts val="600"/>
              </a:spcAft>
              <a:buClr>
                <a:schemeClr val="accent1"/>
              </a:buClr>
              <a:buSzPct val="115000"/>
              <a:buFont typeface="Arial"/>
              <a:buChar char="•"/>
              <a:defRPr sz="1400" cap="none">
                <a:effectLst/>
              </a:defRPr>
            </a:lvl8pPr>
            <a:lvl9pPr marL="3886103" indent="-228594" defTabSz="457189">
              <a:spcBef>
                <a:spcPct val="20000"/>
              </a:spcBef>
              <a:spcAft>
                <a:spcPts val="600"/>
              </a:spcAft>
              <a:buClr>
                <a:schemeClr val="accent1"/>
              </a:buClr>
              <a:buSzPct val="115000"/>
              <a:buFont typeface="Arial"/>
              <a:buChar char="•"/>
              <a:defRPr sz="1400" cap="none">
                <a:effectLst/>
              </a:defRPr>
            </a:lvl9pPr>
          </a:lstStyle>
          <a:p>
            <a:pPr marL="0" indent="0">
              <a:buNone/>
            </a:pPr>
            <a:r>
              <a:rPr lang="en-US" sz="1400" b="1" u="sng" dirty="0" smtClean="0"/>
              <a:t>Flow of set Tooltip page</a:t>
            </a:r>
          </a:p>
          <a:p>
            <a:pPr marL="0" indent="0">
              <a:buNone/>
            </a:pPr>
            <a:r>
              <a:rPr lang="en-US" sz="1400" dirty="0" smtClean="0"/>
              <a:t>Canvas setting select Tooltip and </a:t>
            </a:r>
          </a:p>
          <a:p>
            <a:pPr marL="0" indent="0">
              <a:buNone/>
            </a:pPr>
            <a:r>
              <a:rPr lang="en-US" sz="1400" dirty="0" smtClean="0"/>
              <a:t>View </a:t>
            </a:r>
            <a:r>
              <a:rPr lang="en-US" sz="1400" dirty="0" smtClean="0">
                <a:sym typeface="Wingdings" panose="05000000000000000000" pitchFamily="2" charset="2"/>
              </a:rPr>
              <a:t>Page View  Actual Size</a:t>
            </a:r>
            <a:endParaRPr lang="en-US" sz="1400" dirty="0"/>
          </a:p>
        </p:txBody>
      </p:sp>
    </p:spTree>
    <p:extLst>
      <p:ext uri="{BB962C8B-B14F-4D97-AF65-F5344CB8AC3E}">
        <p14:creationId xmlns:p14="http://schemas.microsoft.com/office/powerpoint/2010/main" val="187823520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9948" y="67735"/>
            <a:ext cx="11097319" cy="370880"/>
          </a:xfrm>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p>
            <a:r>
              <a:rPr lang="en-US" sz="2000" b="1" dirty="0" smtClean="0">
                <a:ln w="0"/>
                <a:solidFill>
                  <a:schemeClr val="tx1"/>
                </a:solidFill>
                <a:effectLst>
                  <a:outerShdw blurRad="38100" dist="38100" dir="2700000" algn="tl">
                    <a:srgbClr val="000000">
                      <a:alpha val="43137"/>
                    </a:srgbClr>
                  </a:outerShdw>
                </a:effectLst>
                <a:latin typeface="+mn-lt"/>
                <a:ea typeface="+mn-ea"/>
                <a:cs typeface="+mn-cs"/>
              </a:rPr>
              <a:t>Filters</a:t>
            </a:r>
            <a:endParaRPr lang="en-US" sz="2000" b="1" dirty="0">
              <a:ln w="0"/>
              <a:solidFill>
                <a:schemeClr val="tx1"/>
              </a:solidFill>
              <a:effectLst>
                <a:outerShdw blurRad="38100" dist="38100" dir="2700000" algn="tl">
                  <a:srgbClr val="000000">
                    <a:alpha val="43137"/>
                  </a:srgbClr>
                </a:outerShdw>
              </a:effectLst>
              <a:latin typeface="+mn-lt"/>
              <a:ea typeface="+mn-ea"/>
              <a:cs typeface="+mn-cs"/>
            </a:endParaRPr>
          </a:p>
        </p:txBody>
      </p:sp>
      <p:sp>
        <p:nvSpPr>
          <p:cNvPr id="7" name="Content Placeholder 2"/>
          <p:cNvSpPr txBox="1">
            <a:spLocks/>
          </p:cNvSpPr>
          <p:nvPr/>
        </p:nvSpPr>
        <p:spPr>
          <a:xfrm>
            <a:off x="652732" y="659791"/>
            <a:ext cx="10818156" cy="1637359"/>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Autofit/>
          </a:bodyPr>
          <a:lstStyle>
            <a:lvl1pPr marL="285744" indent="-285744" defTabSz="457189">
              <a:spcBef>
                <a:spcPct val="20000"/>
              </a:spcBef>
              <a:spcAft>
                <a:spcPts val="600"/>
              </a:spcAft>
              <a:buClr>
                <a:schemeClr val="accent1"/>
              </a:buClr>
              <a:buSzPct val="115000"/>
              <a:buFont typeface="Arial"/>
              <a:buChar char="•"/>
              <a:defRPr cap="none">
                <a:effectLst/>
              </a:defRPr>
            </a:lvl1pPr>
            <a:lvl2pPr marL="742932" indent="-285744" defTabSz="457189">
              <a:spcBef>
                <a:spcPct val="20000"/>
              </a:spcBef>
              <a:spcAft>
                <a:spcPts val="600"/>
              </a:spcAft>
              <a:buClr>
                <a:schemeClr val="accent1"/>
              </a:buClr>
              <a:buSzPct val="115000"/>
              <a:buFont typeface="Arial"/>
              <a:buChar char="•"/>
              <a:defRPr sz="2000" cap="none">
                <a:effectLst/>
              </a:defRPr>
            </a:lvl2pPr>
            <a:lvl3pPr marL="1200121" indent="-285744" defTabSz="457189">
              <a:spcBef>
                <a:spcPct val="20000"/>
              </a:spcBef>
              <a:spcAft>
                <a:spcPts val="600"/>
              </a:spcAft>
              <a:buClr>
                <a:schemeClr val="accent1"/>
              </a:buClr>
              <a:buSzPct val="115000"/>
              <a:buFont typeface="Arial"/>
              <a:buChar char="•"/>
              <a:defRPr cap="none">
                <a:effectLst/>
              </a:defRPr>
            </a:lvl3pPr>
            <a:lvl4pPr marL="1543012" indent="-171446" defTabSz="457189">
              <a:spcBef>
                <a:spcPct val="20000"/>
              </a:spcBef>
              <a:spcAft>
                <a:spcPts val="600"/>
              </a:spcAft>
              <a:buClr>
                <a:schemeClr val="accent1"/>
              </a:buClr>
              <a:buSzPct val="115000"/>
              <a:buFont typeface="Arial"/>
              <a:buChar char="•"/>
              <a:defRPr sz="1600" cap="none">
                <a:effectLst/>
              </a:defRPr>
            </a:lvl4pPr>
            <a:lvl5pPr marL="2000201" indent="-171446" defTabSz="457189">
              <a:spcBef>
                <a:spcPct val="20000"/>
              </a:spcBef>
              <a:spcAft>
                <a:spcPts val="600"/>
              </a:spcAft>
              <a:buClr>
                <a:schemeClr val="accent1"/>
              </a:buClr>
              <a:buSzPct val="115000"/>
              <a:buFont typeface="Arial"/>
              <a:buChar char="•"/>
              <a:defRPr sz="1400" cap="none">
                <a:effectLst/>
              </a:defRPr>
            </a:lvl5pPr>
            <a:lvl6pPr marL="2514537" indent="-228594" defTabSz="457189">
              <a:spcBef>
                <a:spcPct val="20000"/>
              </a:spcBef>
              <a:spcAft>
                <a:spcPts val="600"/>
              </a:spcAft>
              <a:buClr>
                <a:schemeClr val="accent1"/>
              </a:buClr>
              <a:buSzPct val="115000"/>
              <a:buFont typeface="Arial"/>
              <a:buChar char="•"/>
              <a:defRPr sz="1400" cap="none">
                <a:effectLst/>
              </a:defRPr>
            </a:lvl6pPr>
            <a:lvl7pPr marL="2971726" indent="-228594" defTabSz="457189">
              <a:spcBef>
                <a:spcPct val="20000"/>
              </a:spcBef>
              <a:spcAft>
                <a:spcPts val="600"/>
              </a:spcAft>
              <a:buClr>
                <a:schemeClr val="accent1"/>
              </a:buClr>
              <a:buSzPct val="115000"/>
              <a:buFont typeface="Arial"/>
              <a:buChar char="•"/>
              <a:defRPr sz="1400" cap="none">
                <a:effectLst/>
              </a:defRPr>
            </a:lvl7pPr>
            <a:lvl8pPr marL="3428914" indent="-228594" defTabSz="457189">
              <a:spcBef>
                <a:spcPct val="20000"/>
              </a:spcBef>
              <a:spcAft>
                <a:spcPts val="600"/>
              </a:spcAft>
              <a:buClr>
                <a:schemeClr val="accent1"/>
              </a:buClr>
              <a:buSzPct val="115000"/>
              <a:buFont typeface="Arial"/>
              <a:buChar char="•"/>
              <a:defRPr sz="1400" cap="none">
                <a:effectLst/>
              </a:defRPr>
            </a:lvl8pPr>
            <a:lvl9pPr marL="3886103" indent="-228594" defTabSz="457189">
              <a:spcBef>
                <a:spcPct val="20000"/>
              </a:spcBef>
              <a:spcAft>
                <a:spcPts val="600"/>
              </a:spcAft>
              <a:buClr>
                <a:schemeClr val="accent1"/>
              </a:buClr>
              <a:buSzPct val="115000"/>
              <a:buFont typeface="Arial"/>
              <a:buChar char="•"/>
              <a:defRPr sz="1400" cap="none">
                <a:effectLst/>
              </a:defRPr>
            </a:lvl9pPr>
          </a:lstStyle>
          <a:p>
            <a:pPr marL="0" indent="0">
              <a:buNone/>
            </a:pPr>
            <a:r>
              <a:rPr lang="en-US" sz="1400" dirty="0"/>
              <a:t>It is sort data and information based on some selected criteria, which is you can select particular fields or values within fields and view only the information related to </a:t>
            </a:r>
            <a:r>
              <a:rPr lang="en-US" sz="1400" dirty="0" smtClean="0"/>
              <a:t>that.</a:t>
            </a:r>
          </a:p>
          <a:p>
            <a:pPr marL="0" indent="0">
              <a:buNone/>
            </a:pPr>
            <a:r>
              <a:rPr lang="en-US" sz="1400" b="1" u="sng" dirty="0" smtClean="0"/>
              <a:t>Types:- </a:t>
            </a:r>
            <a:r>
              <a:rPr lang="en-US" sz="1400" dirty="0" smtClean="0"/>
              <a:t>	1) Visual Level Filter</a:t>
            </a:r>
          </a:p>
          <a:p>
            <a:pPr marL="0" indent="0">
              <a:buNone/>
            </a:pPr>
            <a:r>
              <a:rPr lang="en-US" sz="1400" dirty="0" smtClean="0"/>
              <a:t>		2) Page Level Filter</a:t>
            </a:r>
          </a:p>
          <a:p>
            <a:pPr marL="0" indent="0">
              <a:buNone/>
            </a:pPr>
            <a:r>
              <a:rPr lang="en-US" sz="1400" dirty="0"/>
              <a:t>	</a:t>
            </a:r>
            <a:r>
              <a:rPr lang="en-US" sz="1400" dirty="0" smtClean="0"/>
              <a:t>	3) Report Level Filter</a:t>
            </a:r>
            <a:endParaRPr lang="en-US" sz="1400" dirty="0"/>
          </a:p>
        </p:txBody>
      </p:sp>
      <p:sp>
        <p:nvSpPr>
          <p:cNvPr id="18" name="Content Placeholder 2"/>
          <p:cNvSpPr txBox="1">
            <a:spLocks/>
          </p:cNvSpPr>
          <p:nvPr/>
        </p:nvSpPr>
        <p:spPr>
          <a:xfrm>
            <a:off x="652732" y="2334320"/>
            <a:ext cx="10818155" cy="49809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Autofit/>
          </a:bodyPr>
          <a:lstStyle>
            <a:lvl1pPr marL="285744" indent="-285744" defTabSz="457189">
              <a:spcBef>
                <a:spcPct val="20000"/>
              </a:spcBef>
              <a:spcAft>
                <a:spcPts val="600"/>
              </a:spcAft>
              <a:buClr>
                <a:schemeClr val="accent1"/>
              </a:buClr>
              <a:buSzPct val="115000"/>
              <a:buFont typeface="Arial"/>
              <a:buChar char="•"/>
              <a:defRPr cap="none">
                <a:effectLst/>
              </a:defRPr>
            </a:lvl1pPr>
            <a:lvl2pPr marL="742932" indent="-285744" defTabSz="457189">
              <a:spcBef>
                <a:spcPct val="20000"/>
              </a:spcBef>
              <a:spcAft>
                <a:spcPts val="600"/>
              </a:spcAft>
              <a:buClr>
                <a:schemeClr val="accent1"/>
              </a:buClr>
              <a:buSzPct val="115000"/>
              <a:buFont typeface="Arial"/>
              <a:buChar char="•"/>
              <a:defRPr sz="2000" cap="none">
                <a:effectLst/>
              </a:defRPr>
            </a:lvl2pPr>
            <a:lvl3pPr marL="1200121" indent="-285744" defTabSz="457189">
              <a:spcBef>
                <a:spcPct val="20000"/>
              </a:spcBef>
              <a:spcAft>
                <a:spcPts val="600"/>
              </a:spcAft>
              <a:buClr>
                <a:schemeClr val="accent1"/>
              </a:buClr>
              <a:buSzPct val="115000"/>
              <a:buFont typeface="Arial"/>
              <a:buChar char="•"/>
              <a:defRPr cap="none">
                <a:effectLst/>
              </a:defRPr>
            </a:lvl3pPr>
            <a:lvl4pPr marL="1543012" indent="-171446" defTabSz="457189">
              <a:spcBef>
                <a:spcPct val="20000"/>
              </a:spcBef>
              <a:spcAft>
                <a:spcPts val="600"/>
              </a:spcAft>
              <a:buClr>
                <a:schemeClr val="accent1"/>
              </a:buClr>
              <a:buSzPct val="115000"/>
              <a:buFont typeface="Arial"/>
              <a:buChar char="•"/>
              <a:defRPr sz="1600" cap="none">
                <a:effectLst/>
              </a:defRPr>
            </a:lvl4pPr>
            <a:lvl5pPr marL="2000201" indent="-171446" defTabSz="457189">
              <a:spcBef>
                <a:spcPct val="20000"/>
              </a:spcBef>
              <a:spcAft>
                <a:spcPts val="600"/>
              </a:spcAft>
              <a:buClr>
                <a:schemeClr val="accent1"/>
              </a:buClr>
              <a:buSzPct val="115000"/>
              <a:buFont typeface="Arial"/>
              <a:buChar char="•"/>
              <a:defRPr sz="1400" cap="none">
                <a:effectLst/>
              </a:defRPr>
            </a:lvl5pPr>
            <a:lvl6pPr marL="2514537" indent="-228594" defTabSz="457189">
              <a:spcBef>
                <a:spcPct val="20000"/>
              </a:spcBef>
              <a:spcAft>
                <a:spcPts val="600"/>
              </a:spcAft>
              <a:buClr>
                <a:schemeClr val="accent1"/>
              </a:buClr>
              <a:buSzPct val="115000"/>
              <a:buFont typeface="Arial"/>
              <a:buChar char="•"/>
              <a:defRPr sz="1400" cap="none">
                <a:effectLst/>
              </a:defRPr>
            </a:lvl6pPr>
            <a:lvl7pPr marL="2971726" indent="-228594" defTabSz="457189">
              <a:spcBef>
                <a:spcPct val="20000"/>
              </a:spcBef>
              <a:spcAft>
                <a:spcPts val="600"/>
              </a:spcAft>
              <a:buClr>
                <a:schemeClr val="accent1"/>
              </a:buClr>
              <a:buSzPct val="115000"/>
              <a:buFont typeface="Arial"/>
              <a:buChar char="•"/>
              <a:defRPr sz="1400" cap="none">
                <a:effectLst/>
              </a:defRPr>
            </a:lvl7pPr>
            <a:lvl8pPr marL="3428914" indent="-228594" defTabSz="457189">
              <a:spcBef>
                <a:spcPct val="20000"/>
              </a:spcBef>
              <a:spcAft>
                <a:spcPts val="600"/>
              </a:spcAft>
              <a:buClr>
                <a:schemeClr val="accent1"/>
              </a:buClr>
              <a:buSzPct val="115000"/>
              <a:buFont typeface="Arial"/>
              <a:buChar char="•"/>
              <a:defRPr sz="1400" cap="none">
                <a:effectLst/>
              </a:defRPr>
            </a:lvl8pPr>
            <a:lvl9pPr marL="3886103" indent="-228594" defTabSz="457189">
              <a:spcBef>
                <a:spcPct val="20000"/>
              </a:spcBef>
              <a:spcAft>
                <a:spcPts val="600"/>
              </a:spcAft>
              <a:buClr>
                <a:schemeClr val="accent1"/>
              </a:buClr>
              <a:buSzPct val="115000"/>
              <a:buFont typeface="Arial"/>
              <a:buChar char="•"/>
              <a:defRPr sz="1400" cap="none">
                <a:effectLst/>
              </a:defRPr>
            </a:lvl9pPr>
          </a:lstStyle>
          <a:p>
            <a:pPr marL="0" indent="0">
              <a:buNone/>
            </a:pPr>
            <a:r>
              <a:rPr lang="en-US" sz="1400" b="1" u="sng" dirty="0" smtClean="0"/>
              <a:t>1) Visual Level Filter:-</a:t>
            </a:r>
            <a:r>
              <a:rPr lang="en-US" sz="1400" dirty="0" smtClean="0"/>
              <a:t> </a:t>
            </a:r>
            <a:r>
              <a:rPr lang="en-US" sz="1400" dirty="0"/>
              <a:t>This filter applied directory on individual visualization. Such as filter applied both on data and calculation condition within a visualization.</a:t>
            </a:r>
          </a:p>
        </p:txBody>
      </p:sp>
      <p:pic>
        <p:nvPicPr>
          <p:cNvPr id="6" name="Picture 5"/>
          <p:cNvPicPr>
            <a:picLocks noChangeAspect="1"/>
          </p:cNvPicPr>
          <p:nvPr/>
        </p:nvPicPr>
        <p:blipFill>
          <a:blip r:embed="rId2"/>
          <a:stretch>
            <a:fillRect/>
          </a:stretch>
        </p:blipFill>
        <p:spPr>
          <a:xfrm>
            <a:off x="652731" y="2869579"/>
            <a:ext cx="10818155" cy="3397405"/>
          </a:xfrm>
          <a:prstGeom prst="rect">
            <a:avLst/>
          </a:prstGeom>
        </p:spPr>
      </p:pic>
      <p:sp>
        <p:nvSpPr>
          <p:cNvPr id="12" name="TextBox 11"/>
          <p:cNvSpPr txBox="1"/>
          <p:nvPr/>
        </p:nvSpPr>
        <p:spPr>
          <a:xfrm>
            <a:off x="10809809" y="6488668"/>
            <a:ext cx="1322157" cy="369332"/>
          </a:xfrm>
          <a:prstGeom prst="rect">
            <a:avLst/>
          </a:prstGeom>
          <a:noFill/>
        </p:spPr>
        <p:txBody>
          <a:bodyPr wrap="none" rtlCol="0">
            <a:spAutoFit/>
          </a:bodyPr>
          <a:lstStyle/>
          <a:p>
            <a:r>
              <a:rPr lang="en-US" b="1" dirty="0" smtClean="0"/>
              <a:t>Continue</a:t>
            </a:r>
            <a:r>
              <a:rPr lang="en-US" dirty="0" smtClean="0"/>
              <a:t>…</a:t>
            </a:r>
            <a:endParaRPr lang="en-US" dirty="0"/>
          </a:p>
        </p:txBody>
      </p:sp>
    </p:spTree>
    <p:extLst>
      <p:ext uri="{BB962C8B-B14F-4D97-AF65-F5344CB8AC3E}">
        <p14:creationId xmlns:p14="http://schemas.microsoft.com/office/powerpoint/2010/main" val="337363128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707712" y="883602"/>
            <a:ext cx="5047593" cy="473931"/>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Autofit/>
          </a:bodyPr>
          <a:lstStyle>
            <a:lvl1pPr marL="285744" indent="-285744" defTabSz="457189">
              <a:spcBef>
                <a:spcPct val="20000"/>
              </a:spcBef>
              <a:spcAft>
                <a:spcPts val="600"/>
              </a:spcAft>
              <a:buClr>
                <a:schemeClr val="accent1"/>
              </a:buClr>
              <a:buSzPct val="115000"/>
              <a:buFont typeface="Arial"/>
              <a:buChar char="•"/>
              <a:defRPr cap="none">
                <a:effectLst/>
              </a:defRPr>
            </a:lvl1pPr>
            <a:lvl2pPr marL="742932" indent="-285744" defTabSz="457189">
              <a:spcBef>
                <a:spcPct val="20000"/>
              </a:spcBef>
              <a:spcAft>
                <a:spcPts val="600"/>
              </a:spcAft>
              <a:buClr>
                <a:schemeClr val="accent1"/>
              </a:buClr>
              <a:buSzPct val="115000"/>
              <a:buFont typeface="Arial"/>
              <a:buChar char="•"/>
              <a:defRPr sz="2000" cap="none">
                <a:effectLst/>
              </a:defRPr>
            </a:lvl2pPr>
            <a:lvl3pPr marL="1200121" indent="-285744" defTabSz="457189">
              <a:spcBef>
                <a:spcPct val="20000"/>
              </a:spcBef>
              <a:spcAft>
                <a:spcPts val="600"/>
              </a:spcAft>
              <a:buClr>
                <a:schemeClr val="accent1"/>
              </a:buClr>
              <a:buSzPct val="115000"/>
              <a:buFont typeface="Arial"/>
              <a:buChar char="•"/>
              <a:defRPr cap="none">
                <a:effectLst/>
              </a:defRPr>
            </a:lvl3pPr>
            <a:lvl4pPr marL="1543012" indent="-171446" defTabSz="457189">
              <a:spcBef>
                <a:spcPct val="20000"/>
              </a:spcBef>
              <a:spcAft>
                <a:spcPts val="600"/>
              </a:spcAft>
              <a:buClr>
                <a:schemeClr val="accent1"/>
              </a:buClr>
              <a:buSzPct val="115000"/>
              <a:buFont typeface="Arial"/>
              <a:buChar char="•"/>
              <a:defRPr sz="1600" cap="none">
                <a:effectLst/>
              </a:defRPr>
            </a:lvl4pPr>
            <a:lvl5pPr marL="2000201" indent="-171446" defTabSz="457189">
              <a:spcBef>
                <a:spcPct val="20000"/>
              </a:spcBef>
              <a:spcAft>
                <a:spcPts val="600"/>
              </a:spcAft>
              <a:buClr>
                <a:schemeClr val="accent1"/>
              </a:buClr>
              <a:buSzPct val="115000"/>
              <a:buFont typeface="Arial"/>
              <a:buChar char="•"/>
              <a:defRPr sz="1400" cap="none">
                <a:effectLst/>
              </a:defRPr>
            </a:lvl5pPr>
            <a:lvl6pPr marL="2514537" indent="-228594" defTabSz="457189">
              <a:spcBef>
                <a:spcPct val="20000"/>
              </a:spcBef>
              <a:spcAft>
                <a:spcPts val="600"/>
              </a:spcAft>
              <a:buClr>
                <a:schemeClr val="accent1"/>
              </a:buClr>
              <a:buSzPct val="115000"/>
              <a:buFont typeface="Arial"/>
              <a:buChar char="•"/>
              <a:defRPr sz="1400" cap="none">
                <a:effectLst/>
              </a:defRPr>
            </a:lvl6pPr>
            <a:lvl7pPr marL="2971726" indent="-228594" defTabSz="457189">
              <a:spcBef>
                <a:spcPct val="20000"/>
              </a:spcBef>
              <a:spcAft>
                <a:spcPts val="600"/>
              </a:spcAft>
              <a:buClr>
                <a:schemeClr val="accent1"/>
              </a:buClr>
              <a:buSzPct val="115000"/>
              <a:buFont typeface="Arial"/>
              <a:buChar char="•"/>
              <a:defRPr sz="1400" cap="none">
                <a:effectLst/>
              </a:defRPr>
            </a:lvl7pPr>
            <a:lvl8pPr marL="3428914" indent="-228594" defTabSz="457189">
              <a:spcBef>
                <a:spcPct val="20000"/>
              </a:spcBef>
              <a:spcAft>
                <a:spcPts val="600"/>
              </a:spcAft>
              <a:buClr>
                <a:schemeClr val="accent1"/>
              </a:buClr>
              <a:buSzPct val="115000"/>
              <a:buFont typeface="Arial"/>
              <a:buChar char="•"/>
              <a:defRPr sz="1400" cap="none">
                <a:effectLst/>
              </a:defRPr>
            </a:lvl8pPr>
            <a:lvl9pPr marL="3886103" indent="-228594" defTabSz="457189">
              <a:spcBef>
                <a:spcPct val="20000"/>
              </a:spcBef>
              <a:spcAft>
                <a:spcPts val="600"/>
              </a:spcAft>
              <a:buClr>
                <a:schemeClr val="accent1"/>
              </a:buClr>
              <a:buSzPct val="115000"/>
              <a:buFont typeface="Arial"/>
              <a:buChar char="•"/>
              <a:defRPr sz="1400" cap="none">
                <a:effectLst/>
              </a:defRPr>
            </a:lvl9pPr>
          </a:lstStyle>
          <a:p>
            <a:pPr marL="0" indent="0">
              <a:buNone/>
            </a:pPr>
            <a:r>
              <a:rPr lang="en-US" sz="1400" b="1" u="sng" dirty="0" smtClean="0"/>
              <a:t>2) Page Level Filter:- </a:t>
            </a:r>
            <a:r>
              <a:rPr lang="en-US" sz="1400" dirty="0"/>
              <a:t>The filter on particular page , In this page we have list of visualizations(Charts</a:t>
            </a:r>
            <a:r>
              <a:rPr lang="en-US" sz="1400" dirty="0" smtClean="0"/>
              <a:t>).</a:t>
            </a:r>
            <a:endParaRPr lang="en-US" sz="1400" dirty="0"/>
          </a:p>
        </p:txBody>
      </p:sp>
      <p:pic>
        <p:nvPicPr>
          <p:cNvPr id="3" name="Picture 2"/>
          <p:cNvPicPr>
            <a:picLocks noChangeAspect="1"/>
          </p:cNvPicPr>
          <p:nvPr/>
        </p:nvPicPr>
        <p:blipFill>
          <a:blip r:embed="rId2"/>
          <a:stretch>
            <a:fillRect/>
          </a:stretch>
        </p:blipFill>
        <p:spPr>
          <a:xfrm>
            <a:off x="6058828" y="555705"/>
            <a:ext cx="5372563" cy="1813936"/>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3"/>
          <a:stretch>
            <a:fillRect/>
          </a:stretch>
        </p:blipFill>
        <p:spPr>
          <a:xfrm>
            <a:off x="637943" y="1803334"/>
            <a:ext cx="5372563" cy="1912932"/>
          </a:xfrm>
          <a:prstGeom prst="rect">
            <a:avLst/>
          </a:prstGeom>
          <a:ln>
            <a:noFill/>
          </a:ln>
          <a:effectLst>
            <a:outerShdw blurRad="292100" dist="139700" dir="2700000" algn="tl" rotWithShape="0">
              <a:srgbClr val="333333">
                <a:alpha val="65000"/>
              </a:srgbClr>
            </a:outerShdw>
          </a:effectLst>
        </p:spPr>
      </p:pic>
      <p:sp>
        <p:nvSpPr>
          <p:cNvPr id="9" name="Content Placeholder 2"/>
          <p:cNvSpPr txBox="1">
            <a:spLocks/>
          </p:cNvSpPr>
          <p:nvPr/>
        </p:nvSpPr>
        <p:spPr>
          <a:xfrm>
            <a:off x="6566906" y="2508200"/>
            <a:ext cx="4864485" cy="503199"/>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Autofit/>
          </a:bodyPr>
          <a:lstStyle>
            <a:lvl1pPr marL="285744" indent="-285744" defTabSz="457189">
              <a:spcBef>
                <a:spcPct val="20000"/>
              </a:spcBef>
              <a:spcAft>
                <a:spcPts val="600"/>
              </a:spcAft>
              <a:buClr>
                <a:schemeClr val="accent1"/>
              </a:buClr>
              <a:buSzPct val="115000"/>
              <a:buFont typeface="Arial"/>
              <a:buChar char="•"/>
              <a:defRPr cap="none">
                <a:effectLst/>
              </a:defRPr>
            </a:lvl1pPr>
            <a:lvl2pPr marL="742932" indent="-285744" defTabSz="457189">
              <a:spcBef>
                <a:spcPct val="20000"/>
              </a:spcBef>
              <a:spcAft>
                <a:spcPts val="600"/>
              </a:spcAft>
              <a:buClr>
                <a:schemeClr val="accent1"/>
              </a:buClr>
              <a:buSzPct val="115000"/>
              <a:buFont typeface="Arial"/>
              <a:buChar char="•"/>
              <a:defRPr sz="2000" cap="none">
                <a:effectLst/>
              </a:defRPr>
            </a:lvl2pPr>
            <a:lvl3pPr marL="1200121" indent="-285744" defTabSz="457189">
              <a:spcBef>
                <a:spcPct val="20000"/>
              </a:spcBef>
              <a:spcAft>
                <a:spcPts val="600"/>
              </a:spcAft>
              <a:buClr>
                <a:schemeClr val="accent1"/>
              </a:buClr>
              <a:buSzPct val="115000"/>
              <a:buFont typeface="Arial"/>
              <a:buChar char="•"/>
              <a:defRPr cap="none">
                <a:effectLst/>
              </a:defRPr>
            </a:lvl3pPr>
            <a:lvl4pPr marL="1543012" indent="-171446" defTabSz="457189">
              <a:spcBef>
                <a:spcPct val="20000"/>
              </a:spcBef>
              <a:spcAft>
                <a:spcPts val="600"/>
              </a:spcAft>
              <a:buClr>
                <a:schemeClr val="accent1"/>
              </a:buClr>
              <a:buSzPct val="115000"/>
              <a:buFont typeface="Arial"/>
              <a:buChar char="•"/>
              <a:defRPr sz="1600" cap="none">
                <a:effectLst/>
              </a:defRPr>
            </a:lvl4pPr>
            <a:lvl5pPr marL="2000201" indent="-171446" defTabSz="457189">
              <a:spcBef>
                <a:spcPct val="20000"/>
              </a:spcBef>
              <a:spcAft>
                <a:spcPts val="600"/>
              </a:spcAft>
              <a:buClr>
                <a:schemeClr val="accent1"/>
              </a:buClr>
              <a:buSzPct val="115000"/>
              <a:buFont typeface="Arial"/>
              <a:buChar char="•"/>
              <a:defRPr sz="1400" cap="none">
                <a:effectLst/>
              </a:defRPr>
            </a:lvl5pPr>
            <a:lvl6pPr marL="2514537" indent="-228594" defTabSz="457189">
              <a:spcBef>
                <a:spcPct val="20000"/>
              </a:spcBef>
              <a:spcAft>
                <a:spcPts val="600"/>
              </a:spcAft>
              <a:buClr>
                <a:schemeClr val="accent1"/>
              </a:buClr>
              <a:buSzPct val="115000"/>
              <a:buFont typeface="Arial"/>
              <a:buChar char="•"/>
              <a:defRPr sz="1400" cap="none">
                <a:effectLst/>
              </a:defRPr>
            </a:lvl6pPr>
            <a:lvl7pPr marL="2971726" indent="-228594" defTabSz="457189">
              <a:spcBef>
                <a:spcPct val="20000"/>
              </a:spcBef>
              <a:spcAft>
                <a:spcPts val="600"/>
              </a:spcAft>
              <a:buClr>
                <a:schemeClr val="accent1"/>
              </a:buClr>
              <a:buSzPct val="115000"/>
              <a:buFont typeface="Arial"/>
              <a:buChar char="•"/>
              <a:defRPr sz="1400" cap="none">
                <a:effectLst/>
              </a:defRPr>
            </a:lvl7pPr>
            <a:lvl8pPr marL="3428914" indent="-228594" defTabSz="457189">
              <a:spcBef>
                <a:spcPct val="20000"/>
              </a:spcBef>
              <a:spcAft>
                <a:spcPts val="600"/>
              </a:spcAft>
              <a:buClr>
                <a:schemeClr val="accent1"/>
              </a:buClr>
              <a:buSzPct val="115000"/>
              <a:buFont typeface="Arial"/>
              <a:buChar char="•"/>
              <a:defRPr sz="1400" cap="none">
                <a:effectLst/>
              </a:defRPr>
            </a:lvl8pPr>
            <a:lvl9pPr marL="3886103" indent="-228594" defTabSz="457189">
              <a:spcBef>
                <a:spcPct val="20000"/>
              </a:spcBef>
              <a:spcAft>
                <a:spcPts val="600"/>
              </a:spcAft>
              <a:buClr>
                <a:schemeClr val="accent1"/>
              </a:buClr>
              <a:buSzPct val="115000"/>
              <a:buFont typeface="Arial"/>
              <a:buChar char="•"/>
              <a:defRPr sz="1400" cap="none">
                <a:effectLst/>
              </a:defRPr>
            </a:lvl9pPr>
          </a:lstStyle>
          <a:p>
            <a:pPr marL="0" indent="0">
              <a:buNone/>
            </a:pPr>
            <a:r>
              <a:rPr lang="en-US" sz="1400" b="1" u="sng" dirty="0" smtClean="0"/>
              <a:t>3) Report Level Filter:- </a:t>
            </a:r>
            <a:r>
              <a:rPr lang="en-US" sz="1400" dirty="0"/>
              <a:t>This filter are applicable to all the pages in reports.</a:t>
            </a:r>
          </a:p>
        </p:txBody>
      </p:sp>
      <p:pic>
        <p:nvPicPr>
          <p:cNvPr id="12" name="Picture 11"/>
          <p:cNvPicPr>
            <a:picLocks noChangeAspect="1"/>
          </p:cNvPicPr>
          <p:nvPr/>
        </p:nvPicPr>
        <p:blipFill>
          <a:blip r:embed="rId4"/>
          <a:stretch>
            <a:fillRect/>
          </a:stretch>
        </p:blipFill>
        <p:spPr>
          <a:xfrm>
            <a:off x="6101575" y="3324077"/>
            <a:ext cx="5491280" cy="1909094"/>
          </a:xfrm>
          <a:prstGeom prst="rect">
            <a:avLst/>
          </a:prstGeom>
          <a:ln>
            <a:noFill/>
          </a:ln>
          <a:effectLst>
            <a:outerShdw blurRad="292100" dist="139700" dir="2700000" algn="tl" rotWithShape="0">
              <a:srgbClr val="333333">
                <a:alpha val="65000"/>
              </a:srgbClr>
            </a:outerShdw>
          </a:effectLst>
        </p:spPr>
      </p:pic>
      <p:sp>
        <p:nvSpPr>
          <p:cNvPr id="15" name="Content Placeholder 2"/>
          <p:cNvSpPr txBox="1">
            <a:spLocks/>
          </p:cNvSpPr>
          <p:nvPr/>
        </p:nvSpPr>
        <p:spPr>
          <a:xfrm>
            <a:off x="637943" y="3791416"/>
            <a:ext cx="5078916" cy="795452"/>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Autofit/>
          </a:bodyPr>
          <a:lstStyle>
            <a:lvl1pPr marL="285744" indent="-285744" defTabSz="457189">
              <a:spcBef>
                <a:spcPct val="20000"/>
              </a:spcBef>
              <a:spcAft>
                <a:spcPts val="600"/>
              </a:spcAft>
              <a:buClr>
                <a:schemeClr val="accent1"/>
              </a:buClr>
              <a:buSzPct val="115000"/>
              <a:buFont typeface="Arial"/>
              <a:buChar char="•"/>
              <a:defRPr cap="none">
                <a:effectLst/>
              </a:defRPr>
            </a:lvl1pPr>
            <a:lvl2pPr marL="742932" indent="-285744" defTabSz="457189">
              <a:spcBef>
                <a:spcPct val="20000"/>
              </a:spcBef>
              <a:spcAft>
                <a:spcPts val="600"/>
              </a:spcAft>
              <a:buClr>
                <a:schemeClr val="accent1"/>
              </a:buClr>
              <a:buSzPct val="115000"/>
              <a:buFont typeface="Arial"/>
              <a:buChar char="•"/>
              <a:defRPr sz="2000" cap="none">
                <a:effectLst/>
              </a:defRPr>
            </a:lvl2pPr>
            <a:lvl3pPr marL="1200121" indent="-285744" defTabSz="457189">
              <a:spcBef>
                <a:spcPct val="20000"/>
              </a:spcBef>
              <a:spcAft>
                <a:spcPts val="600"/>
              </a:spcAft>
              <a:buClr>
                <a:schemeClr val="accent1"/>
              </a:buClr>
              <a:buSzPct val="115000"/>
              <a:buFont typeface="Arial"/>
              <a:buChar char="•"/>
              <a:defRPr cap="none">
                <a:effectLst/>
              </a:defRPr>
            </a:lvl3pPr>
            <a:lvl4pPr marL="1543012" indent="-171446" defTabSz="457189">
              <a:spcBef>
                <a:spcPct val="20000"/>
              </a:spcBef>
              <a:spcAft>
                <a:spcPts val="600"/>
              </a:spcAft>
              <a:buClr>
                <a:schemeClr val="accent1"/>
              </a:buClr>
              <a:buSzPct val="115000"/>
              <a:buFont typeface="Arial"/>
              <a:buChar char="•"/>
              <a:defRPr sz="1600" cap="none">
                <a:effectLst/>
              </a:defRPr>
            </a:lvl4pPr>
            <a:lvl5pPr marL="2000201" indent="-171446" defTabSz="457189">
              <a:spcBef>
                <a:spcPct val="20000"/>
              </a:spcBef>
              <a:spcAft>
                <a:spcPts val="600"/>
              </a:spcAft>
              <a:buClr>
                <a:schemeClr val="accent1"/>
              </a:buClr>
              <a:buSzPct val="115000"/>
              <a:buFont typeface="Arial"/>
              <a:buChar char="•"/>
              <a:defRPr sz="1400" cap="none">
                <a:effectLst/>
              </a:defRPr>
            </a:lvl5pPr>
            <a:lvl6pPr marL="2514537" indent="-228594" defTabSz="457189">
              <a:spcBef>
                <a:spcPct val="20000"/>
              </a:spcBef>
              <a:spcAft>
                <a:spcPts val="600"/>
              </a:spcAft>
              <a:buClr>
                <a:schemeClr val="accent1"/>
              </a:buClr>
              <a:buSzPct val="115000"/>
              <a:buFont typeface="Arial"/>
              <a:buChar char="•"/>
              <a:defRPr sz="1400" cap="none">
                <a:effectLst/>
              </a:defRPr>
            </a:lvl6pPr>
            <a:lvl7pPr marL="2971726" indent="-228594" defTabSz="457189">
              <a:spcBef>
                <a:spcPct val="20000"/>
              </a:spcBef>
              <a:spcAft>
                <a:spcPts val="600"/>
              </a:spcAft>
              <a:buClr>
                <a:schemeClr val="accent1"/>
              </a:buClr>
              <a:buSzPct val="115000"/>
              <a:buFont typeface="Arial"/>
              <a:buChar char="•"/>
              <a:defRPr sz="1400" cap="none">
                <a:effectLst/>
              </a:defRPr>
            </a:lvl7pPr>
            <a:lvl8pPr marL="3428914" indent="-228594" defTabSz="457189">
              <a:spcBef>
                <a:spcPct val="20000"/>
              </a:spcBef>
              <a:spcAft>
                <a:spcPts val="600"/>
              </a:spcAft>
              <a:buClr>
                <a:schemeClr val="accent1"/>
              </a:buClr>
              <a:buSzPct val="115000"/>
              <a:buFont typeface="Arial"/>
              <a:buChar char="•"/>
              <a:defRPr sz="1400" cap="none">
                <a:effectLst/>
              </a:defRPr>
            </a:lvl8pPr>
            <a:lvl9pPr marL="3886103" indent="-228594" defTabSz="457189">
              <a:spcBef>
                <a:spcPct val="20000"/>
              </a:spcBef>
              <a:spcAft>
                <a:spcPts val="600"/>
              </a:spcAft>
              <a:buClr>
                <a:schemeClr val="accent1"/>
              </a:buClr>
              <a:buSzPct val="115000"/>
              <a:buFont typeface="Arial"/>
              <a:buChar char="•"/>
              <a:defRPr sz="1400" cap="none">
                <a:effectLst/>
              </a:defRPr>
            </a:lvl9pPr>
          </a:lstStyle>
          <a:p>
            <a:pPr marL="0" lvl="0" indent="0">
              <a:buNone/>
            </a:pPr>
            <a:r>
              <a:rPr lang="en-US" sz="1400" b="1" u="sng" dirty="0" smtClean="0"/>
              <a:t>Basic &amp; Advance filtering:- </a:t>
            </a:r>
            <a:r>
              <a:rPr lang="en-US" sz="1300" dirty="0"/>
              <a:t>Restrict the data as per the </a:t>
            </a:r>
            <a:r>
              <a:rPr lang="en-US" sz="1300" dirty="0" smtClean="0"/>
              <a:t>requirement , </a:t>
            </a:r>
            <a:r>
              <a:rPr lang="en-US" sz="1300" dirty="0"/>
              <a:t>Using logical operator we can use filter like as OR, AND, IS NOT, IS BLANK</a:t>
            </a:r>
          </a:p>
          <a:p>
            <a:pPr marL="0" indent="0">
              <a:buNone/>
            </a:pPr>
            <a:endParaRPr lang="en-US" sz="1400" dirty="0"/>
          </a:p>
        </p:txBody>
      </p:sp>
      <p:sp>
        <p:nvSpPr>
          <p:cNvPr id="14" name="Right Arrow 13"/>
          <p:cNvSpPr/>
          <p:nvPr/>
        </p:nvSpPr>
        <p:spPr>
          <a:xfrm>
            <a:off x="5794222" y="1020426"/>
            <a:ext cx="307353" cy="237893"/>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Left Arrow 15"/>
          <p:cNvSpPr/>
          <p:nvPr/>
        </p:nvSpPr>
        <p:spPr>
          <a:xfrm>
            <a:off x="6101575" y="2640061"/>
            <a:ext cx="371707" cy="245327"/>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ight Arrow 18"/>
          <p:cNvSpPr/>
          <p:nvPr/>
        </p:nvSpPr>
        <p:spPr>
          <a:xfrm>
            <a:off x="5787481" y="4040731"/>
            <a:ext cx="307353" cy="237893"/>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5"/>
          <a:stretch>
            <a:fillRect/>
          </a:stretch>
        </p:blipFill>
        <p:spPr>
          <a:xfrm>
            <a:off x="637943" y="4426780"/>
            <a:ext cx="5078916" cy="1784400"/>
          </a:xfrm>
          <a:prstGeom prst="rect">
            <a:avLst/>
          </a:prstGeom>
          <a:ln>
            <a:noFill/>
          </a:ln>
          <a:effectLst>
            <a:outerShdw blurRad="292100" dist="139700" dir="2700000" algn="tl" rotWithShape="0">
              <a:srgbClr val="333333">
                <a:alpha val="65000"/>
              </a:srgbClr>
            </a:outerShdw>
          </a:effectLst>
        </p:spPr>
      </p:pic>
      <p:sp>
        <p:nvSpPr>
          <p:cNvPr id="21" name="Content Placeholder 2"/>
          <p:cNvSpPr txBox="1">
            <a:spLocks/>
          </p:cNvSpPr>
          <p:nvPr/>
        </p:nvSpPr>
        <p:spPr>
          <a:xfrm>
            <a:off x="6205651" y="5567318"/>
            <a:ext cx="5078916" cy="509206"/>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Autofit/>
          </a:bodyPr>
          <a:lstStyle>
            <a:lvl1pPr marL="285744" indent="-285744" defTabSz="457189">
              <a:spcBef>
                <a:spcPct val="20000"/>
              </a:spcBef>
              <a:spcAft>
                <a:spcPts val="600"/>
              </a:spcAft>
              <a:buClr>
                <a:schemeClr val="accent1"/>
              </a:buClr>
              <a:buSzPct val="115000"/>
              <a:buFont typeface="Arial"/>
              <a:buChar char="•"/>
              <a:defRPr cap="none">
                <a:effectLst/>
              </a:defRPr>
            </a:lvl1pPr>
            <a:lvl2pPr marL="742932" indent="-285744" defTabSz="457189">
              <a:spcBef>
                <a:spcPct val="20000"/>
              </a:spcBef>
              <a:spcAft>
                <a:spcPts val="600"/>
              </a:spcAft>
              <a:buClr>
                <a:schemeClr val="accent1"/>
              </a:buClr>
              <a:buSzPct val="115000"/>
              <a:buFont typeface="Arial"/>
              <a:buChar char="•"/>
              <a:defRPr sz="2000" cap="none">
                <a:effectLst/>
              </a:defRPr>
            </a:lvl2pPr>
            <a:lvl3pPr marL="1200121" indent="-285744" defTabSz="457189">
              <a:spcBef>
                <a:spcPct val="20000"/>
              </a:spcBef>
              <a:spcAft>
                <a:spcPts val="600"/>
              </a:spcAft>
              <a:buClr>
                <a:schemeClr val="accent1"/>
              </a:buClr>
              <a:buSzPct val="115000"/>
              <a:buFont typeface="Arial"/>
              <a:buChar char="•"/>
              <a:defRPr cap="none">
                <a:effectLst/>
              </a:defRPr>
            </a:lvl3pPr>
            <a:lvl4pPr marL="1543012" indent="-171446" defTabSz="457189">
              <a:spcBef>
                <a:spcPct val="20000"/>
              </a:spcBef>
              <a:spcAft>
                <a:spcPts val="600"/>
              </a:spcAft>
              <a:buClr>
                <a:schemeClr val="accent1"/>
              </a:buClr>
              <a:buSzPct val="115000"/>
              <a:buFont typeface="Arial"/>
              <a:buChar char="•"/>
              <a:defRPr sz="1600" cap="none">
                <a:effectLst/>
              </a:defRPr>
            </a:lvl4pPr>
            <a:lvl5pPr marL="2000201" indent="-171446" defTabSz="457189">
              <a:spcBef>
                <a:spcPct val="20000"/>
              </a:spcBef>
              <a:spcAft>
                <a:spcPts val="600"/>
              </a:spcAft>
              <a:buClr>
                <a:schemeClr val="accent1"/>
              </a:buClr>
              <a:buSzPct val="115000"/>
              <a:buFont typeface="Arial"/>
              <a:buChar char="•"/>
              <a:defRPr sz="1400" cap="none">
                <a:effectLst/>
              </a:defRPr>
            </a:lvl5pPr>
            <a:lvl6pPr marL="2514537" indent="-228594" defTabSz="457189">
              <a:spcBef>
                <a:spcPct val="20000"/>
              </a:spcBef>
              <a:spcAft>
                <a:spcPts val="600"/>
              </a:spcAft>
              <a:buClr>
                <a:schemeClr val="accent1"/>
              </a:buClr>
              <a:buSzPct val="115000"/>
              <a:buFont typeface="Arial"/>
              <a:buChar char="•"/>
              <a:defRPr sz="1400" cap="none">
                <a:effectLst/>
              </a:defRPr>
            </a:lvl6pPr>
            <a:lvl7pPr marL="2971726" indent="-228594" defTabSz="457189">
              <a:spcBef>
                <a:spcPct val="20000"/>
              </a:spcBef>
              <a:spcAft>
                <a:spcPts val="600"/>
              </a:spcAft>
              <a:buClr>
                <a:schemeClr val="accent1"/>
              </a:buClr>
              <a:buSzPct val="115000"/>
              <a:buFont typeface="Arial"/>
              <a:buChar char="•"/>
              <a:defRPr sz="1400" cap="none">
                <a:effectLst/>
              </a:defRPr>
            </a:lvl7pPr>
            <a:lvl8pPr marL="3428914" indent="-228594" defTabSz="457189">
              <a:spcBef>
                <a:spcPct val="20000"/>
              </a:spcBef>
              <a:spcAft>
                <a:spcPts val="600"/>
              </a:spcAft>
              <a:buClr>
                <a:schemeClr val="accent1"/>
              </a:buClr>
              <a:buSzPct val="115000"/>
              <a:buFont typeface="Arial"/>
              <a:buChar char="•"/>
              <a:defRPr sz="1400" cap="none">
                <a:effectLst/>
              </a:defRPr>
            </a:lvl8pPr>
            <a:lvl9pPr marL="3886103" indent="-228594" defTabSz="457189">
              <a:spcBef>
                <a:spcPct val="20000"/>
              </a:spcBef>
              <a:spcAft>
                <a:spcPts val="600"/>
              </a:spcAft>
              <a:buClr>
                <a:schemeClr val="accent1"/>
              </a:buClr>
              <a:buSzPct val="115000"/>
              <a:buFont typeface="Arial"/>
              <a:buChar char="•"/>
              <a:defRPr sz="1400" cap="none">
                <a:effectLst/>
              </a:defRPr>
            </a:lvl9pPr>
          </a:lstStyle>
          <a:p>
            <a:pPr marL="0" indent="0">
              <a:buNone/>
            </a:pPr>
            <a:r>
              <a:rPr lang="en-US" sz="1400" b="1" u="sng" dirty="0" smtClean="0"/>
              <a:t>TOP N:- </a:t>
            </a:r>
            <a:r>
              <a:rPr lang="en-US" sz="1400" dirty="0"/>
              <a:t>Show the top or bottom values in the page reports or visual.</a:t>
            </a:r>
            <a:r>
              <a:rPr lang="en-US" sz="1400" dirty="0" smtClean="0"/>
              <a:t>.</a:t>
            </a:r>
            <a:endParaRPr lang="en-US" sz="1400" dirty="0"/>
          </a:p>
        </p:txBody>
      </p:sp>
      <p:sp>
        <p:nvSpPr>
          <p:cNvPr id="22" name="Left Arrow 21"/>
          <p:cNvSpPr/>
          <p:nvPr/>
        </p:nvSpPr>
        <p:spPr>
          <a:xfrm>
            <a:off x="5755305" y="5699157"/>
            <a:ext cx="371707" cy="245327"/>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TextBox 22"/>
          <p:cNvSpPr txBox="1"/>
          <p:nvPr/>
        </p:nvSpPr>
        <p:spPr>
          <a:xfrm>
            <a:off x="10809809" y="6488668"/>
            <a:ext cx="1322157" cy="369332"/>
          </a:xfrm>
          <a:prstGeom prst="rect">
            <a:avLst/>
          </a:prstGeom>
          <a:noFill/>
        </p:spPr>
        <p:txBody>
          <a:bodyPr wrap="none" rtlCol="0">
            <a:spAutoFit/>
          </a:bodyPr>
          <a:lstStyle/>
          <a:p>
            <a:r>
              <a:rPr lang="en-US" b="1" dirty="0" smtClean="0"/>
              <a:t>Continue</a:t>
            </a:r>
            <a:r>
              <a:rPr lang="en-US" dirty="0" smtClean="0"/>
              <a:t>…</a:t>
            </a:r>
            <a:endParaRPr lang="en-US" dirty="0"/>
          </a:p>
        </p:txBody>
      </p:sp>
    </p:spTree>
    <p:extLst>
      <p:ext uri="{BB962C8B-B14F-4D97-AF65-F5344CB8AC3E}">
        <p14:creationId xmlns:p14="http://schemas.microsoft.com/office/powerpoint/2010/main" val="411591926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790626" y="1404831"/>
            <a:ext cx="3657406" cy="1080249"/>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Autofit/>
          </a:bodyPr>
          <a:lstStyle>
            <a:lvl1pPr marL="285744" indent="-285744" defTabSz="457189">
              <a:spcBef>
                <a:spcPct val="20000"/>
              </a:spcBef>
              <a:spcAft>
                <a:spcPts val="600"/>
              </a:spcAft>
              <a:buClr>
                <a:schemeClr val="accent1"/>
              </a:buClr>
              <a:buSzPct val="115000"/>
              <a:buFont typeface="Arial"/>
              <a:buChar char="•"/>
              <a:defRPr cap="none">
                <a:effectLst/>
              </a:defRPr>
            </a:lvl1pPr>
            <a:lvl2pPr marL="742932" indent="-285744" defTabSz="457189">
              <a:spcBef>
                <a:spcPct val="20000"/>
              </a:spcBef>
              <a:spcAft>
                <a:spcPts val="600"/>
              </a:spcAft>
              <a:buClr>
                <a:schemeClr val="accent1"/>
              </a:buClr>
              <a:buSzPct val="115000"/>
              <a:buFont typeface="Arial"/>
              <a:buChar char="•"/>
              <a:defRPr sz="2000" cap="none">
                <a:effectLst/>
              </a:defRPr>
            </a:lvl2pPr>
            <a:lvl3pPr marL="1200121" indent="-285744" defTabSz="457189">
              <a:spcBef>
                <a:spcPct val="20000"/>
              </a:spcBef>
              <a:spcAft>
                <a:spcPts val="600"/>
              </a:spcAft>
              <a:buClr>
                <a:schemeClr val="accent1"/>
              </a:buClr>
              <a:buSzPct val="115000"/>
              <a:buFont typeface="Arial"/>
              <a:buChar char="•"/>
              <a:defRPr cap="none">
                <a:effectLst/>
              </a:defRPr>
            </a:lvl3pPr>
            <a:lvl4pPr marL="1543012" indent="-171446" defTabSz="457189">
              <a:spcBef>
                <a:spcPct val="20000"/>
              </a:spcBef>
              <a:spcAft>
                <a:spcPts val="600"/>
              </a:spcAft>
              <a:buClr>
                <a:schemeClr val="accent1"/>
              </a:buClr>
              <a:buSzPct val="115000"/>
              <a:buFont typeface="Arial"/>
              <a:buChar char="•"/>
              <a:defRPr sz="1600" cap="none">
                <a:effectLst/>
              </a:defRPr>
            </a:lvl4pPr>
            <a:lvl5pPr marL="2000201" indent="-171446" defTabSz="457189">
              <a:spcBef>
                <a:spcPct val="20000"/>
              </a:spcBef>
              <a:spcAft>
                <a:spcPts val="600"/>
              </a:spcAft>
              <a:buClr>
                <a:schemeClr val="accent1"/>
              </a:buClr>
              <a:buSzPct val="115000"/>
              <a:buFont typeface="Arial"/>
              <a:buChar char="•"/>
              <a:defRPr sz="1400" cap="none">
                <a:effectLst/>
              </a:defRPr>
            </a:lvl5pPr>
            <a:lvl6pPr marL="2514537" indent="-228594" defTabSz="457189">
              <a:spcBef>
                <a:spcPct val="20000"/>
              </a:spcBef>
              <a:spcAft>
                <a:spcPts val="600"/>
              </a:spcAft>
              <a:buClr>
                <a:schemeClr val="accent1"/>
              </a:buClr>
              <a:buSzPct val="115000"/>
              <a:buFont typeface="Arial"/>
              <a:buChar char="•"/>
              <a:defRPr sz="1400" cap="none">
                <a:effectLst/>
              </a:defRPr>
            </a:lvl6pPr>
            <a:lvl7pPr marL="2971726" indent="-228594" defTabSz="457189">
              <a:spcBef>
                <a:spcPct val="20000"/>
              </a:spcBef>
              <a:spcAft>
                <a:spcPts val="600"/>
              </a:spcAft>
              <a:buClr>
                <a:schemeClr val="accent1"/>
              </a:buClr>
              <a:buSzPct val="115000"/>
              <a:buFont typeface="Arial"/>
              <a:buChar char="•"/>
              <a:defRPr sz="1400" cap="none">
                <a:effectLst/>
              </a:defRPr>
            </a:lvl7pPr>
            <a:lvl8pPr marL="3428914" indent="-228594" defTabSz="457189">
              <a:spcBef>
                <a:spcPct val="20000"/>
              </a:spcBef>
              <a:spcAft>
                <a:spcPts val="600"/>
              </a:spcAft>
              <a:buClr>
                <a:schemeClr val="accent1"/>
              </a:buClr>
              <a:buSzPct val="115000"/>
              <a:buFont typeface="Arial"/>
              <a:buChar char="•"/>
              <a:defRPr sz="1400" cap="none">
                <a:effectLst/>
              </a:defRPr>
            </a:lvl8pPr>
            <a:lvl9pPr marL="3886103" indent="-228594" defTabSz="457189">
              <a:spcBef>
                <a:spcPct val="20000"/>
              </a:spcBef>
              <a:spcAft>
                <a:spcPts val="600"/>
              </a:spcAft>
              <a:buClr>
                <a:schemeClr val="accent1"/>
              </a:buClr>
              <a:buSzPct val="115000"/>
              <a:buFont typeface="Arial"/>
              <a:buChar char="•"/>
              <a:defRPr sz="1400" cap="none">
                <a:effectLst/>
              </a:defRPr>
            </a:lvl9pPr>
          </a:lstStyle>
          <a:p>
            <a:pPr marL="0" indent="0">
              <a:buNone/>
            </a:pPr>
            <a:r>
              <a:rPr lang="en-US" sz="1400" b="1" u="sng" dirty="0" smtClean="0"/>
              <a:t>Drill through Filter</a:t>
            </a:r>
            <a:r>
              <a:rPr lang="en-US" sz="1400" b="1" dirty="0" smtClean="0"/>
              <a:t>:- </a:t>
            </a:r>
            <a:r>
              <a:rPr lang="en-US" sz="1400" dirty="0"/>
              <a:t>Users can right click on a pages then they can drill through to the focused page to get details that are filtered to that context.</a:t>
            </a:r>
          </a:p>
        </p:txBody>
      </p:sp>
      <p:sp>
        <p:nvSpPr>
          <p:cNvPr id="17" name="Title 1"/>
          <p:cNvSpPr>
            <a:spLocks noGrp="1"/>
          </p:cNvSpPr>
          <p:nvPr>
            <p:ph type="title"/>
          </p:nvPr>
        </p:nvSpPr>
        <p:spPr>
          <a:xfrm>
            <a:off x="499948" y="67735"/>
            <a:ext cx="11097319" cy="370880"/>
          </a:xfrm>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p>
            <a:r>
              <a:rPr lang="en-US" sz="2000" b="1" dirty="0" smtClean="0">
                <a:ln w="0"/>
                <a:solidFill>
                  <a:schemeClr val="tx1"/>
                </a:solidFill>
                <a:effectLst>
                  <a:outerShdw blurRad="38100" dist="38100" dir="2700000" algn="tl">
                    <a:srgbClr val="000000">
                      <a:alpha val="43137"/>
                    </a:srgbClr>
                  </a:outerShdw>
                </a:effectLst>
                <a:latin typeface="+mn-lt"/>
                <a:ea typeface="+mn-ea"/>
                <a:cs typeface="+mn-cs"/>
              </a:rPr>
              <a:t>Drill Through &amp; Slicer (Sync Slicer)</a:t>
            </a:r>
            <a:endParaRPr lang="en-US" sz="2000" b="1" dirty="0">
              <a:ln w="0"/>
              <a:solidFill>
                <a:schemeClr val="tx1"/>
              </a:solidFill>
              <a:effectLst>
                <a:outerShdw blurRad="38100" dist="38100" dir="2700000" algn="tl">
                  <a:srgbClr val="000000">
                    <a:alpha val="43137"/>
                  </a:srgbClr>
                </a:outerShdw>
              </a:effectLst>
              <a:latin typeface="+mn-lt"/>
              <a:ea typeface="+mn-ea"/>
              <a:cs typeface="+mn-cs"/>
            </a:endParaRPr>
          </a:p>
        </p:txBody>
      </p:sp>
      <p:pic>
        <p:nvPicPr>
          <p:cNvPr id="7" name="Picture 6"/>
          <p:cNvPicPr>
            <a:picLocks noChangeAspect="1"/>
          </p:cNvPicPr>
          <p:nvPr/>
        </p:nvPicPr>
        <p:blipFill>
          <a:blip r:embed="rId2"/>
          <a:stretch>
            <a:fillRect/>
          </a:stretch>
        </p:blipFill>
        <p:spPr>
          <a:xfrm>
            <a:off x="5423269" y="682210"/>
            <a:ext cx="6145829" cy="2662163"/>
          </a:xfrm>
          <a:prstGeom prst="rect">
            <a:avLst/>
          </a:prstGeom>
          <a:ln>
            <a:noFill/>
          </a:ln>
          <a:effectLst>
            <a:outerShdw blurRad="292100" dist="139700" dir="2700000" algn="tl" rotWithShape="0">
              <a:srgbClr val="333333">
                <a:alpha val="65000"/>
              </a:srgbClr>
            </a:outerShdw>
          </a:effectLst>
        </p:spPr>
      </p:pic>
      <p:sp>
        <p:nvSpPr>
          <p:cNvPr id="24" name="Content Placeholder 2"/>
          <p:cNvSpPr txBox="1">
            <a:spLocks/>
          </p:cNvSpPr>
          <p:nvPr/>
        </p:nvSpPr>
        <p:spPr>
          <a:xfrm>
            <a:off x="6138313" y="3546115"/>
            <a:ext cx="4623398" cy="640626"/>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Autofit/>
          </a:bodyPr>
          <a:lstStyle>
            <a:lvl1pPr marL="285744" indent="-285744" defTabSz="457189">
              <a:spcBef>
                <a:spcPct val="20000"/>
              </a:spcBef>
              <a:spcAft>
                <a:spcPts val="600"/>
              </a:spcAft>
              <a:buClr>
                <a:schemeClr val="accent1"/>
              </a:buClr>
              <a:buSzPct val="115000"/>
              <a:buFont typeface="Arial"/>
              <a:buChar char="•"/>
              <a:defRPr cap="none">
                <a:effectLst/>
              </a:defRPr>
            </a:lvl1pPr>
            <a:lvl2pPr marL="742932" indent="-285744" defTabSz="457189">
              <a:spcBef>
                <a:spcPct val="20000"/>
              </a:spcBef>
              <a:spcAft>
                <a:spcPts val="600"/>
              </a:spcAft>
              <a:buClr>
                <a:schemeClr val="accent1"/>
              </a:buClr>
              <a:buSzPct val="115000"/>
              <a:buFont typeface="Arial"/>
              <a:buChar char="•"/>
              <a:defRPr sz="2000" cap="none">
                <a:effectLst/>
              </a:defRPr>
            </a:lvl2pPr>
            <a:lvl3pPr marL="1200121" indent="-285744" defTabSz="457189">
              <a:spcBef>
                <a:spcPct val="20000"/>
              </a:spcBef>
              <a:spcAft>
                <a:spcPts val="600"/>
              </a:spcAft>
              <a:buClr>
                <a:schemeClr val="accent1"/>
              </a:buClr>
              <a:buSzPct val="115000"/>
              <a:buFont typeface="Arial"/>
              <a:buChar char="•"/>
              <a:defRPr cap="none">
                <a:effectLst/>
              </a:defRPr>
            </a:lvl3pPr>
            <a:lvl4pPr marL="1543012" indent="-171446" defTabSz="457189">
              <a:spcBef>
                <a:spcPct val="20000"/>
              </a:spcBef>
              <a:spcAft>
                <a:spcPts val="600"/>
              </a:spcAft>
              <a:buClr>
                <a:schemeClr val="accent1"/>
              </a:buClr>
              <a:buSzPct val="115000"/>
              <a:buFont typeface="Arial"/>
              <a:buChar char="•"/>
              <a:defRPr sz="1600" cap="none">
                <a:effectLst/>
              </a:defRPr>
            </a:lvl4pPr>
            <a:lvl5pPr marL="2000201" indent="-171446" defTabSz="457189">
              <a:spcBef>
                <a:spcPct val="20000"/>
              </a:spcBef>
              <a:spcAft>
                <a:spcPts val="600"/>
              </a:spcAft>
              <a:buClr>
                <a:schemeClr val="accent1"/>
              </a:buClr>
              <a:buSzPct val="115000"/>
              <a:buFont typeface="Arial"/>
              <a:buChar char="•"/>
              <a:defRPr sz="1400" cap="none">
                <a:effectLst/>
              </a:defRPr>
            </a:lvl5pPr>
            <a:lvl6pPr marL="2514537" indent="-228594" defTabSz="457189">
              <a:spcBef>
                <a:spcPct val="20000"/>
              </a:spcBef>
              <a:spcAft>
                <a:spcPts val="600"/>
              </a:spcAft>
              <a:buClr>
                <a:schemeClr val="accent1"/>
              </a:buClr>
              <a:buSzPct val="115000"/>
              <a:buFont typeface="Arial"/>
              <a:buChar char="•"/>
              <a:defRPr sz="1400" cap="none">
                <a:effectLst/>
              </a:defRPr>
            </a:lvl6pPr>
            <a:lvl7pPr marL="2971726" indent="-228594" defTabSz="457189">
              <a:spcBef>
                <a:spcPct val="20000"/>
              </a:spcBef>
              <a:spcAft>
                <a:spcPts val="600"/>
              </a:spcAft>
              <a:buClr>
                <a:schemeClr val="accent1"/>
              </a:buClr>
              <a:buSzPct val="115000"/>
              <a:buFont typeface="Arial"/>
              <a:buChar char="•"/>
              <a:defRPr sz="1400" cap="none">
                <a:effectLst/>
              </a:defRPr>
            </a:lvl7pPr>
            <a:lvl8pPr marL="3428914" indent="-228594" defTabSz="457189">
              <a:spcBef>
                <a:spcPct val="20000"/>
              </a:spcBef>
              <a:spcAft>
                <a:spcPts val="600"/>
              </a:spcAft>
              <a:buClr>
                <a:schemeClr val="accent1"/>
              </a:buClr>
              <a:buSzPct val="115000"/>
              <a:buFont typeface="Arial"/>
              <a:buChar char="•"/>
              <a:defRPr sz="1400" cap="none">
                <a:effectLst/>
              </a:defRPr>
            </a:lvl8pPr>
            <a:lvl9pPr marL="3886103" indent="-228594" defTabSz="457189">
              <a:spcBef>
                <a:spcPct val="20000"/>
              </a:spcBef>
              <a:spcAft>
                <a:spcPts val="600"/>
              </a:spcAft>
              <a:buClr>
                <a:schemeClr val="accent1"/>
              </a:buClr>
              <a:buSzPct val="115000"/>
              <a:buFont typeface="Arial"/>
              <a:buChar char="•"/>
              <a:defRPr sz="1400" cap="none">
                <a:effectLst/>
              </a:defRPr>
            </a:lvl9pPr>
          </a:lstStyle>
          <a:p>
            <a:pPr marL="0" indent="0">
              <a:buNone/>
            </a:pPr>
            <a:r>
              <a:rPr lang="en-US" sz="1400" b="1" u="sng" dirty="0" smtClean="0"/>
              <a:t>Slicer</a:t>
            </a:r>
            <a:r>
              <a:rPr lang="en-US" sz="1400" b="1" dirty="0" smtClean="0"/>
              <a:t>:- </a:t>
            </a:r>
            <a:r>
              <a:rPr lang="en-US" sz="1400" dirty="0"/>
              <a:t>Power BI Slicer is commonly used to add filters to the canvas or to display filters on the report canvas. </a:t>
            </a:r>
          </a:p>
        </p:txBody>
      </p:sp>
      <p:pic>
        <p:nvPicPr>
          <p:cNvPr id="10" name="Picture 9"/>
          <p:cNvPicPr>
            <a:picLocks noChangeAspect="1"/>
          </p:cNvPicPr>
          <p:nvPr/>
        </p:nvPicPr>
        <p:blipFill>
          <a:blip r:embed="rId3"/>
          <a:stretch>
            <a:fillRect/>
          </a:stretch>
        </p:blipFill>
        <p:spPr>
          <a:xfrm>
            <a:off x="685509" y="3441971"/>
            <a:ext cx="4813509" cy="2631688"/>
          </a:xfrm>
          <a:prstGeom prst="rect">
            <a:avLst/>
          </a:prstGeom>
          <a:ln>
            <a:noFill/>
          </a:ln>
          <a:effectLst>
            <a:outerShdw blurRad="292100" dist="139700" dir="2700000" algn="tl" rotWithShape="0">
              <a:srgbClr val="333333">
                <a:alpha val="65000"/>
              </a:srgbClr>
            </a:outerShdw>
          </a:effectLst>
        </p:spPr>
      </p:pic>
      <p:sp>
        <p:nvSpPr>
          <p:cNvPr id="11" name="Right Arrow 10"/>
          <p:cNvSpPr/>
          <p:nvPr/>
        </p:nvSpPr>
        <p:spPr>
          <a:xfrm>
            <a:off x="4584257" y="1777688"/>
            <a:ext cx="520390" cy="33453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Left Arrow 12"/>
          <p:cNvSpPr/>
          <p:nvPr/>
        </p:nvSpPr>
        <p:spPr>
          <a:xfrm>
            <a:off x="5563312" y="3771110"/>
            <a:ext cx="453483" cy="282498"/>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5" name="Straight Connector 24"/>
          <p:cNvCxnSpPr/>
          <p:nvPr/>
        </p:nvCxnSpPr>
        <p:spPr>
          <a:xfrm>
            <a:off x="713678" y="3372521"/>
            <a:ext cx="10883589" cy="14814"/>
          </a:xfrm>
          <a:prstGeom prst="line">
            <a:avLst/>
          </a:prstGeom>
          <a:ln w="25400" cmpd="thickThin">
            <a:solidFill>
              <a:schemeClr val="tx1"/>
            </a:solidFill>
            <a:prstDash val="solid"/>
          </a:ln>
          <a:effectLst/>
        </p:spPr>
        <p:style>
          <a:lnRef idx="1">
            <a:schemeClr val="accent1"/>
          </a:lnRef>
          <a:fillRef idx="0">
            <a:schemeClr val="accent1"/>
          </a:fillRef>
          <a:effectRef idx="0">
            <a:schemeClr val="accent1"/>
          </a:effectRef>
          <a:fontRef idx="minor">
            <a:schemeClr val="tx1"/>
          </a:fontRef>
        </p:style>
      </p:cxnSp>
      <p:sp>
        <p:nvSpPr>
          <p:cNvPr id="29" name="Content Placeholder 2"/>
          <p:cNvSpPr txBox="1">
            <a:spLocks/>
          </p:cNvSpPr>
          <p:nvPr/>
        </p:nvSpPr>
        <p:spPr>
          <a:xfrm>
            <a:off x="5680889" y="4424296"/>
            <a:ext cx="2095228" cy="1470982"/>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Autofit/>
          </a:bodyPr>
          <a:lstStyle>
            <a:lvl1pPr marL="285744" indent="-285744" defTabSz="457189">
              <a:spcBef>
                <a:spcPct val="20000"/>
              </a:spcBef>
              <a:spcAft>
                <a:spcPts val="600"/>
              </a:spcAft>
              <a:buClr>
                <a:schemeClr val="accent1"/>
              </a:buClr>
              <a:buSzPct val="115000"/>
              <a:buFont typeface="Arial"/>
              <a:buChar char="•"/>
              <a:defRPr cap="none">
                <a:effectLst/>
              </a:defRPr>
            </a:lvl1pPr>
            <a:lvl2pPr marL="742932" indent="-285744" defTabSz="457189">
              <a:spcBef>
                <a:spcPct val="20000"/>
              </a:spcBef>
              <a:spcAft>
                <a:spcPts val="600"/>
              </a:spcAft>
              <a:buClr>
                <a:schemeClr val="accent1"/>
              </a:buClr>
              <a:buSzPct val="115000"/>
              <a:buFont typeface="Arial"/>
              <a:buChar char="•"/>
              <a:defRPr sz="2000" cap="none">
                <a:effectLst/>
              </a:defRPr>
            </a:lvl2pPr>
            <a:lvl3pPr marL="1200121" indent="-285744" defTabSz="457189">
              <a:spcBef>
                <a:spcPct val="20000"/>
              </a:spcBef>
              <a:spcAft>
                <a:spcPts val="600"/>
              </a:spcAft>
              <a:buClr>
                <a:schemeClr val="accent1"/>
              </a:buClr>
              <a:buSzPct val="115000"/>
              <a:buFont typeface="Arial"/>
              <a:buChar char="•"/>
              <a:defRPr cap="none">
                <a:effectLst/>
              </a:defRPr>
            </a:lvl3pPr>
            <a:lvl4pPr marL="1543012" indent="-171446" defTabSz="457189">
              <a:spcBef>
                <a:spcPct val="20000"/>
              </a:spcBef>
              <a:spcAft>
                <a:spcPts val="600"/>
              </a:spcAft>
              <a:buClr>
                <a:schemeClr val="accent1"/>
              </a:buClr>
              <a:buSzPct val="115000"/>
              <a:buFont typeface="Arial"/>
              <a:buChar char="•"/>
              <a:defRPr sz="1600" cap="none">
                <a:effectLst/>
              </a:defRPr>
            </a:lvl4pPr>
            <a:lvl5pPr marL="2000201" indent="-171446" defTabSz="457189">
              <a:spcBef>
                <a:spcPct val="20000"/>
              </a:spcBef>
              <a:spcAft>
                <a:spcPts val="600"/>
              </a:spcAft>
              <a:buClr>
                <a:schemeClr val="accent1"/>
              </a:buClr>
              <a:buSzPct val="115000"/>
              <a:buFont typeface="Arial"/>
              <a:buChar char="•"/>
              <a:defRPr sz="1400" cap="none">
                <a:effectLst/>
              </a:defRPr>
            </a:lvl5pPr>
            <a:lvl6pPr marL="2514537" indent="-228594" defTabSz="457189">
              <a:spcBef>
                <a:spcPct val="20000"/>
              </a:spcBef>
              <a:spcAft>
                <a:spcPts val="600"/>
              </a:spcAft>
              <a:buClr>
                <a:schemeClr val="accent1"/>
              </a:buClr>
              <a:buSzPct val="115000"/>
              <a:buFont typeface="Arial"/>
              <a:buChar char="•"/>
              <a:defRPr sz="1400" cap="none">
                <a:effectLst/>
              </a:defRPr>
            </a:lvl6pPr>
            <a:lvl7pPr marL="2971726" indent="-228594" defTabSz="457189">
              <a:spcBef>
                <a:spcPct val="20000"/>
              </a:spcBef>
              <a:spcAft>
                <a:spcPts val="600"/>
              </a:spcAft>
              <a:buClr>
                <a:schemeClr val="accent1"/>
              </a:buClr>
              <a:buSzPct val="115000"/>
              <a:buFont typeface="Arial"/>
              <a:buChar char="•"/>
              <a:defRPr sz="1400" cap="none">
                <a:effectLst/>
              </a:defRPr>
            </a:lvl7pPr>
            <a:lvl8pPr marL="3428914" indent="-228594" defTabSz="457189">
              <a:spcBef>
                <a:spcPct val="20000"/>
              </a:spcBef>
              <a:spcAft>
                <a:spcPts val="600"/>
              </a:spcAft>
              <a:buClr>
                <a:schemeClr val="accent1"/>
              </a:buClr>
              <a:buSzPct val="115000"/>
              <a:buFont typeface="Arial"/>
              <a:buChar char="•"/>
              <a:defRPr sz="1400" cap="none">
                <a:effectLst/>
              </a:defRPr>
            </a:lvl8pPr>
            <a:lvl9pPr marL="3886103" indent="-228594" defTabSz="457189">
              <a:spcBef>
                <a:spcPct val="20000"/>
              </a:spcBef>
              <a:spcAft>
                <a:spcPts val="600"/>
              </a:spcAft>
              <a:buClr>
                <a:schemeClr val="accent1"/>
              </a:buClr>
              <a:buSzPct val="115000"/>
              <a:buFont typeface="Arial"/>
              <a:buChar char="•"/>
              <a:defRPr sz="1400" cap="none">
                <a:effectLst/>
              </a:defRPr>
            </a:lvl9pPr>
          </a:lstStyle>
          <a:p>
            <a:pPr marL="0" indent="0">
              <a:buNone/>
            </a:pPr>
            <a:r>
              <a:rPr lang="en-US" sz="1400" b="1" u="sng" dirty="0" smtClean="0"/>
              <a:t>Sync Slicer</a:t>
            </a:r>
            <a:r>
              <a:rPr lang="en-US" sz="1400" b="1" dirty="0" smtClean="0"/>
              <a:t>:- </a:t>
            </a:r>
            <a:r>
              <a:rPr lang="en-US" sz="1400" dirty="0"/>
              <a:t>It is sync to pages to where we need to filter on the basis of the existing slicer selection</a:t>
            </a:r>
            <a:r>
              <a:rPr lang="en-US" sz="1400" dirty="0" smtClean="0"/>
              <a:t>.</a:t>
            </a:r>
          </a:p>
          <a:p>
            <a:pPr marL="0" indent="0">
              <a:buNone/>
            </a:pPr>
            <a:r>
              <a:rPr lang="en-US" sz="1400" dirty="0" smtClean="0"/>
              <a:t>View</a:t>
            </a:r>
            <a:r>
              <a:rPr lang="en-US" sz="1400" dirty="0" smtClean="0">
                <a:sym typeface="Wingdings" panose="05000000000000000000" pitchFamily="2" charset="2"/>
              </a:rPr>
              <a:t> Sync Slicer</a:t>
            </a:r>
            <a:endParaRPr lang="en-US" sz="1400" dirty="0"/>
          </a:p>
        </p:txBody>
      </p:sp>
      <p:pic>
        <p:nvPicPr>
          <p:cNvPr id="30" name="Picture 29"/>
          <p:cNvPicPr>
            <a:picLocks noChangeAspect="1"/>
          </p:cNvPicPr>
          <p:nvPr/>
        </p:nvPicPr>
        <p:blipFill>
          <a:blip r:embed="rId4"/>
          <a:stretch>
            <a:fillRect/>
          </a:stretch>
        </p:blipFill>
        <p:spPr>
          <a:xfrm>
            <a:off x="8450012" y="4345521"/>
            <a:ext cx="1481284" cy="1715852"/>
          </a:xfrm>
          <a:prstGeom prst="rect">
            <a:avLst/>
          </a:prstGeom>
          <a:ln>
            <a:noFill/>
          </a:ln>
          <a:effectLst>
            <a:outerShdw blurRad="292100" dist="139700" dir="2700000" algn="tl" rotWithShape="0">
              <a:srgbClr val="333333">
                <a:alpha val="65000"/>
              </a:srgbClr>
            </a:outerShdw>
          </a:effectLst>
        </p:spPr>
      </p:pic>
      <p:sp>
        <p:nvSpPr>
          <p:cNvPr id="31" name="Right Arrow 30"/>
          <p:cNvSpPr/>
          <p:nvPr/>
        </p:nvSpPr>
        <p:spPr>
          <a:xfrm>
            <a:off x="7865328" y="5057791"/>
            <a:ext cx="520390" cy="33453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32" name="Straight Connector 31"/>
          <p:cNvCxnSpPr/>
          <p:nvPr/>
        </p:nvCxnSpPr>
        <p:spPr>
          <a:xfrm flipH="1">
            <a:off x="5579425" y="4267200"/>
            <a:ext cx="3620" cy="1974901"/>
          </a:xfrm>
          <a:prstGeom prst="line">
            <a:avLst/>
          </a:prstGeom>
          <a:ln w="25400" cmpd="thickThin">
            <a:solidFill>
              <a:schemeClr val="tx1"/>
            </a:solidFill>
            <a:prstDash val="solid"/>
          </a:ln>
          <a:effectLst/>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563312" y="4274411"/>
            <a:ext cx="6005786" cy="14814"/>
          </a:xfrm>
          <a:prstGeom prst="line">
            <a:avLst/>
          </a:prstGeom>
          <a:ln w="25400" cmpd="thickThin">
            <a:solidFill>
              <a:schemeClr val="tx1"/>
            </a:solidFill>
            <a:prstDash val="solid"/>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567121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757631" y="1278452"/>
            <a:ext cx="4011832" cy="1487051"/>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Autofit/>
          </a:bodyPr>
          <a:lstStyle>
            <a:lvl1pPr marL="285744" indent="-285744" defTabSz="457189">
              <a:spcBef>
                <a:spcPct val="20000"/>
              </a:spcBef>
              <a:spcAft>
                <a:spcPts val="600"/>
              </a:spcAft>
              <a:buClr>
                <a:schemeClr val="accent1"/>
              </a:buClr>
              <a:buSzPct val="115000"/>
              <a:buFont typeface="Arial"/>
              <a:buChar char="•"/>
              <a:defRPr cap="none">
                <a:effectLst/>
              </a:defRPr>
            </a:lvl1pPr>
            <a:lvl2pPr marL="742932" indent="-285744" defTabSz="457189">
              <a:spcBef>
                <a:spcPct val="20000"/>
              </a:spcBef>
              <a:spcAft>
                <a:spcPts val="600"/>
              </a:spcAft>
              <a:buClr>
                <a:schemeClr val="accent1"/>
              </a:buClr>
              <a:buSzPct val="115000"/>
              <a:buFont typeface="Arial"/>
              <a:buChar char="•"/>
              <a:defRPr sz="2000" cap="none">
                <a:effectLst/>
              </a:defRPr>
            </a:lvl2pPr>
            <a:lvl3pPr marL="1200121" indent="-285744" defTabSz="457189">
              <a:spcBef>
                <a:spcPct val="20000"/>
              </a:spcBef>
              <a:spcAft>
                <a:spcPts val="600"/>
              </a:spcAft>
              <a:buClr>
                <a:schemeClr val="accent1"/>
              </a:buClr>
              <a:buSzPct val="115000"/>
              <a:buFont typeface="Arial"/>
              <a:buChar char="•"/>
              <a:defRPr cap="none">
                <a:effectLst/>
              </a:defRPr>
            </a:lvl3pPr>
            <a:lvl4pPr marL="1543012" indent="-171446" defTabSz="457189">
              <a:spcBef>
                <a:spcPct val="20000"/>
              </a:spcBef>
              <a:spcAft>
                <a:spcPts val="600"/>
              </a:spcAft>
              <a:buClr>
                <a:schemeClr val="accent1"/>
              </a:buClr>
              <a:buSzPct val="115000"/>
              <a:buFont typeface="Arial"/>
              <a:buChar char="•"/>
              <a:defRPr sz="1600" cap="none">
                <a:effectLst/>
              </a:defRPr>
            </a:lvl4pPr>
            <a:lvl5pPr marL="2000201" indent="-171446" defTabSz="457189">
              <a:spcBef>
                <a:spcPct val="20000"/>
              </a:spcBef>
              <a:spcAft>
                <a:spcPts val="600"/>
              </a:spcAft>
              <a:buClr>
                <a:schemeClr val="accent1"/>
              </a:buClr>
              <a:buSzPct val="115000"/>
              <a:buFont typeface="Arial"/>
              <a:buChar char="•"/>
              <a:defRPr sz="1400" cap="none">
                <a:effectLst/>
              </a:defRPr>
            </a:lvl5pPr>
            <a:lvl6pPr marL="2514537" indent="-228594" defTabSz="457189">
              <a:spcBef>
                <a:spcPct val="20000"/>
              </a:spcBef>
              <a:spcAft>
                <a:spcPts val="600"/>
              </a:spcAft>
              <a:buClr>
                <a:schemeClr val="accent1"/>
              </a:buClr>
              <a:buSzPct val="115000"/>
              <a:buFont typeface="Arial"/>
              <a:buChar char="•"/>
              <a:defRPr sz="1400" cap="none">
                <a:effectLst/>
              </a:defRPr>
            </a:lvl6pPr>
            <a:lvl7pPr marL="2971726" indent="-228594" defTabSz="457189">
              <a:spcBef>
                <a:spcPct val="20000"/>
              </a:spcBef>
              <a:spcAft>
                <a:spcPts val="600"/>
              </a:spcAft>
              <a:buClr>
                <a:schemeClr val="accent1"/>
              </a:buClr>
              <a:buSzPct val="115000"/>
              <a:buFont typeface="Arial"/>
              <a:buChar char="•"/>
              <a:defRPr sz="1400" cap="none">
                <a:effectLst/>
              </a:defRPr>
            </a:lvl7pPr>
            <a:lvl8pPr marL="3428914" indent="-228594" defTabSz="457189">
              <a:spcBef>
                <a:spcPct val="20000"/>
              </a:spcBef>
              <a:spcAft>
                <a:spcPts val="600"/>
              </a:spcAft>
              <a:buClr>
                <a:schemeClr val="accent1"/>
              </a:buClr>
              <a:buSzPct val="115000"/>
              <a:buFont typeface="Arial"/>
              <a:buChar char="•"/>
              <a:defRPr sz="1400" cap="none">
                <a:effectLst/>
              </a:defRPr>
            </a:lvl8pPr>
            <a:lvl9pPr marL="3886103" indent="-228594" defTabSz="457189">
              <a:spcBef>
                <a:spcPct val="20000"/>
              </a:spcBef>
              <a:spcAft>
                <a:spcPts val="600"/>
              </a:spcAft>
              <a:buClr>
                <a:schemeClr val="accent1"/>
              </a:buClr>
              <a:buSzPct val="115000"/>
              <a:buFont typeface="Arial"/>
              <a:buChar char="•"/>
              <a:defRPr sz="1400" cap="none">
                <a:effectLst/>
              </a:defRPr>
            </a:lvl9pPr>
          </a:lstStyle>
          <a:p>
            <a:pPr marL="0" indent="0">
              <a:buNone/>
            </a:pPr>
            <a:r>
              <a:rPr lang="en-US" sz="1400" b="1" u="sng" dirty="0" smtClean="0"/>
              <a:t>Edit Interaction</a:t>
            </a:r>
            <a:r>
              <a:rPr lang="en-US" sz="1400" b="1" dirty="0" smtClean="0"/>
              <a:t>:- </a:t>
            </a:r>
            <a:r>
              <a:rPr lang="en-US" sz="1400" dirty="0" smtClean="0"/>
              <a:t>If you are click on any visual, automatically data filters on this page this is called interaction this is default behaviors of </a:t>
            </a:r>
            <a:r>
              <a:rPr lang="en-US" sz="1400" dirty="0"/>
              <a:t>P</a:t>
            </a:r>
            <a:r>
              <a:rPr lang="en-US" sz="1400" dirty="0" smtClean="0"/>
              <a:t>ower BI,  User can manage visual interaction as per the requirement this is called as Edit interaction.  (Format </a:t>
            </a:r>
            <a:r>
              <a:rPr lang="en-US" sz="1400" dirty="0" smtClean="0">
                <a:sym typeface="Wingdings" panose="05000000000000000000" pitchFamily="2" charset="2"/>
              </a:rPr>
              <a:t> Edit interaction)</a:t>
            </a:r>
            <a:endParaRPr lang="en-US" sz="1400" dirty="0"/>
          </a:p>
        </p:txBody>
      </p:sp>
      <p:sp>
        <p:nvSpPr>
          <p:cNvPr id="17" name="Title 1"/>
          <p:cNvSpPr>
            <a:spLocks noGrp="1"/>
          </p:cNvSpPr>
          <p:nvPr>
            <p:ph type="title"/>
          </p:nvPr>
        </p:nvSpPr>
        <p:spPr>
          <a:xfrm>
            <a:off x="499948" y="67735"/>
            <a:ext cx="11097319" cy="370880"/>
          </a:xfrm>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p>
            <a:r>
              <a:rPr lang="en-US" sz="2000" b="1" dirty="0" smtClean="0">
                <a:ln w="0"/>
                <a:solidFill>
                  <a:schemeClr val="tx1"/>
                </a:solidFill>
                <a:effectLst>
                  <a:outerShdw blurRad="38100" dist="38100" dir="2700000" algn="tl">
                    <a:srgbClr val="000000">
                      <a:alpha val="43137"/>
                    </a:srgbClr>
                  </a:outerShdw>
                </a:effectLst>
                <a:latin typeface="+mn-lt"/>
                <a:ea typeface="+mn-ea"/>
                <a:cs typeface="+mn-cs"/>
              </a:rPr>
              <a:t>Edit Interaction &amp; Hierarchy</a:t>
            </a:r>
            <a:r>
              <a:rPr lang="en-US" sz="2000" b="1" dirty="0" smtClean="0">
                <a:ln w="0"/>
                <a:solidFill>
                  <a:schemeClr val="tx1"/>
                </a:solidFill>
                <a:effectLst>
                  <a:outerShdw blurRad="38100" dist="38100" dir="2700000" algn="tl">
                    <a:srgbClr val="000000">
                      <a:alpha val="43137"/>
                    </a:srgbClr>
                  </a:outerShdw>
                </a:effectLst>
              </a:rPr>
              <a:t> &amp; </a:t>
            </a:r>
            <a:r>
              <a:rPr lang="en-US" sz="2000" b="1" dirty="0" smtClean="0">
                <a:ln w="0"/>
                <a:solidFill>
                  <a:schemeClr val="tx1"/>
                </a:solidFill>
                <a:effectLst>
                  <a:outerShdw blurRad="38100" dist="38100" dir="2700000" algn="tl">
                    <a:srgbClr val="000000">
                      <a:alpha val="43137"/>
                    </a:srgbClr>
                  </a:outerShdw>
                </a:effectLst>
                <a:latin typeface="+mn-lt"/>
                <a:ea typeface="+mn-ea"/>
                <a:cs typeface="+mn-cs"/>
              </a:rPr>
              <a:t>Drill up-Drill Down </a:t>
            </a:r>
            <a:endParaRPr lang="en-US" sz="2000" b="1" dirty="0">
              <a:ln w="0"/>
              <a:solidFill>
                <a:schemeClr val="tx1"/>
              </a:solidFill>
              <a:effectLst>
                <a:outerShdw blurRad="38100" dist="38100" dir="2700000" algn="tl">
                  <a:srgbClr val="000000">
                    <a:alpha val="43137"/>
                  </a:srgbClr>
                </a:outerShdw>
              </a:effectLst>
              <a:latin typeface="+mn-lt"/>
              <a:ea typeface="+mn-ea"/>
              <a:cs typeface="+mn-cs"/>
            </a:endParaRPr>
          </a:p>
        </p:txBody>
      </p:sp>
      <p:pic>
        <p:nvPicPr>
          <p:cNvPr id="2" name="Picture 1"/>
          <p:cNvPicPr>
            <a:picLocks noChangeAspect="1"/>
          </p:cNvPicPr>
          <p:nvPr/>
        </p:nvPicPr>
        <p:blipFill>
          <a:blip r:embed="rId2"/>
          <a:stretch>
            <a:fillRect/>
          </a:stretch>
        </p:blipFill>
        <p:spPr>
          <a:xfrm>
            <a:off x="5360019" y="639115"/>
            <a:ext cx="6125736" cy="2587307"/>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3"/>
          <a:stretch>
            <a:fillRect/>
          </a:stretch>
        </p:blipFill>
        <p:spPr>
          <a:xfrm>
            <a:off x="6146467" y="4968106"/>
            <a:ext cx="1270043" cy="1285308"/>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4"/>
          <a:stretch>
            <a:fillRect/>
          </a:stretch>
        </p:blipFill>
        <p:spPr>
          <a:xfrm>
            <a:off x="7856301" y="4943707"/>
            <a:ext cx="1327927" cy="1294425"/>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5"/>
          <a:stretch>
            <a:fillRect/>
          </a:stretch>
        </p:blipFill>
        <p:spPr>
          <a:xfrm>
            <a:off x="9600984" y="4906537"/>
            <a:ext cx="1406788" cy="1294425"/>
          </a:xfrm>
          <a:prstGeom prst="rect">
            <a:avLst/>
          </a:prstGeom>
          <a:ln>
            <a:noFill/>
          </a:ln>
          <a:effectLst>
            <a:outerShdw blurRad="292100" dist="139700" dir="2700000" algn="tl" rotWithShape="0">
              <a:srgbClr val="333333">
                <a:alpha val="65000"/>
              </a:srgbClr>
            </a:outerShdw>
          </a:effectLst>
        </p:spPr>
      </p:pic>
      <p:sp>
        <p:nvSpPr>
          <p:cNvPr id="19" name="Content Placeholder 2"/>
          <p:cNvSpPr txBox="1">
            <a:spLocks/>
          </p:cNvSpPr>
          <p:nvPr/>
        </p:nvSpPr>
        <p:spPr>
          <a:xfrm>
            <a:off x="6048607" y="3332595"/>
            <a:ext cx="2441188" cy="1573942"/>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Autofit/>
          </a:bodyPr>
          <a:lstStyle>
            <a:lvl1pPr marL="285744" indent="-285744" defTabSz="457189">
              <a:spcBef>
                <a:spcPct val="20000"/>
              </a:spcBef>
              <a:spcAft>
                <a:spcPts val="600"/>
              </a:spcAft>
              <a:buClr>
                <a:schemeClr val="accent1"/>
              </a:buClr>
              <a:buSzPct val="115000"/>
              <a:buFont typeface="Arial"/>
              <a:buChar char="•"/>
              <a:defRPr cap="none">
                <a:effectLst/>
              </a:defRPr>
            </a:lvl1pPr>
            <a:lvl2pPr marL="742932" indent="-285744" defTabSz="457189">
              <a:spcBef>
                <a:spcPct val="20000"/>
              </a:spcBef>
              <a:spcAft>
                <a:spcPts val="600"/>
              </a:spcAft>
              <a:buClr>
                <a:schemeClr val="accent1"/>
              </a:buClr>
              <a:buSzPct val="115000"/>
              <a:buFont typeface="Arial"/>
              <a:buChar char="•"/>
              <a:defRPr sz="2000" cap="none">
                <a:effectLst/>
              </a:defRPr>
            </a:lvl2pPr>
            <a:lvl3pPr marL="1200121" indent="-285744" defTabSz="457189">
              <a:spcBef>
                <a:spcPct val="20000"/>
              </a:spcBef>
              <a:spcAft>
                <a:spcPts val="600"/>
              </a:spcAft>
              <a:buClr>
                <a:schemeClr val="accent1"/>
              </a:buClr>
              <a:buSzPct val="115000"/>
              <a:buFont typeface="Arial"/>
              <a:buChar char="•"/>
              <a:defRPr cap="none">
                <a:effectLst/>
              </a:defRPr>
            </a:lvl3pPr>
            <a:lvl4pPr marL="1543012" indent="-171446" defTabSz="457189">
              <a:spcBef>
                <a:spcPct val="20000"/>
              </a:spcBef>
              <a:spcAft>
                <a:spcPts val="600"/>
              </a:spcAft>
              <a:buClr>
                <a:schemeClr val="accent1"/>
              </a:buClr>
              <a:buSzPct val="115000"/>
              <a:buFont typeface="Arial"/>
              <a:buChar char="•"/>
              <a:defRPr sz="1600" cap="none">
                <a:effectLst/>
              </a:defRPr>
            </a:lvl4pPr>
            <a:lvl5pPr marL="2000201" indent="-171446" defTabSz="457189">
              <a:spcBef>
                <a:spcPct val="20000"/>
              </a:spcBef>
              <a:spcAft>
                <a:spcPts val="600"/>
              </a:spcAft>
              <a:buClr>
                <a:schemeClr val="accent1"/>
              </a:buClr>
              <a:buSzPct val="115000"/>
              <a:buFont typeface="Arial"/>
              <a:buChar char="•"/>
              <a:defRPr sz="1400" cap="none">
                <a:effectLst/>
              </a:defRPr>
            </a:lvl5pPr>
            <a:lvl6pPr marL="2514537" indent="-228594" defTabSz="457189">
              <a:spcBef>
                <a:spcPct val="20000"/>
              </a:spcBef>
              <a:spcAft>
                <a:spcPts val="600"/>
              </a:spcAft>
              <a:buClr>
                <a:schemeClr val="accent1"/>
              </a:buClr>
              <a:buSzPct val="115000"/>
              <a:buFont typeface="Arial"/>
              <a:buChar char="•"/>
              <a:defRPr sz="1400" cap="none">
                <a:effectLst/>
              </a:defRPr>
            </a:lvl6pPr>
            <a:lvl7pPr marL="2971726" indent="-228594" defTabSz="457189">
              <a:spcBef>
                <a:spcPct val="20000"/>
              </a:spcBef>
              <a:spcAft>
                <a:spcPts val="600"/>
              </a:spcAft>
              <a:buClr>
                <a:schemeClr val="accent1"/>
              </a:buClr>
              <a:buSzPct val="115000"/>
              <a:buFont typeface="Arial"/>
              <a:buChar char="•"/>
              <a:defRPr sz="1400" cap="none">
                <a:effectLst/>
              </a:defRPr>
            </a:lvl7pPr>
            <a:lvl8pPr marL="3428914" indent="-228594" defTabSz="457189">
              <a:spcBef>
                <a:spcPct val="20000"/>
              </a:spcBef>
              <a:spcAft>
                <a:spcPts val="600"/>
              </a:spcAft>
              <a:buClr>
                <a:schemeClr val="accent1"/>
              </a:buClr>
              <a:buSzPct val="115000"/>
              <a:buFont typeface="Arial"/>
              <a:buChar char="•"/>
              <a:defRPr sz="1400" cap="none">
                <a:effectLst/>
              </a:defRPr>
            </a:lvl8pPr>
            <a:lvl9pPr marL="3886103" indent="-228594" defTabSz="457189">
              <a:spcBef>
                <a:spcPct val="20000"/>
              </a:spcBef>
              <a:spcAft>
                <a:spcPts val="600"/>
              </a:spcAft>
              <a:buClr>
                <a:schemeClr val="accent1"/>
              </a:buClr>
              <a:buSzPct val="115000"/>
              <a:buFont typeface="Arial"/>
              <a:buChar char="•"/>
              <a:defRPr sz="1400" cap="none">
                <a:effectLst/>
              </a:defRPr>
            </a:lvl9pPr>
          </a:lstStyle>
          <a:p>
            <a:pPr marL="0" indent="0">
              <a:buNone/>
            </a:pPr>
            <a:r>
              <a:rPr lang="en-US" sz="1400" b="1" u="sng" dirty="0" smtClean="0"/>
              <a:t>Hierarchy</a:t>
            </a:r>
            <a:r>
              <a:rPr lang="en-US" sz="1400" b="1" dirty="0" smtClean="0"/>
              <a:t>:- </a:t>
            </a:r>
            <a:r>
              <a:rPr lang="en-US" sz="1400" dirty="0"/>
              <a:t>Hierarchies in Power BI are a way to organize data in a hierarchical structure, where one parent or first level is ranked over the other. </a:t>
            </a:r>
            <a:r>
              <a:rPr lang="en-US" sz="1400" dirty="0" smtClean="0"/>
              <a:t> </a:t>
            </a:r>
          </a:p>
          <a:p>
            <a:pPr marL="0" indent="0">
              <a:buNone/>
            </a:pPr>
            <a:r>
              <a:rPr lang="en-US" sz="1050" b="1" i="1" dirty="0" smtClean="0">
                <a:solidFill>
                  <a:schemeClr val="accent6">
                    <a:lumMod val="50000"/>
                  </a:schemeClr>
                </a:solidFill>
              </a:rPr>
              <a:t>Note:-(Use Query in Notepad) </a:t>
            </a:r>
            <a:endParaRPr lang="en-US" sz="1050" b="1" i="1" dirty="0">
              <a:solidFill>
                <a:schemeClr val="accent6">
                  <a:lumMod val="50000"/>
                </a:schemeClr>
              </a:solidFill>
            </a:endParaRPr>
          </a:p>
        </p:txBody>
      </p:sp>
      <p:sp>
        <p:nvSpPr>
          <p:cNvPr id="12" name="Right Arrow 11"/>
          <p:cNvSpPr/>
          <p:nvPr/>
        </p:nvSpPr>
        <p:spPr>
          <a:xfrm>
            <a:off x="4833498" y="1776761"/>
            <a:ext cx="459614" cy="26019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Content Placeholder 2"/>
          <p:cNvSpPr txBox="1">
            <a:spLocks/>
          </p:cNvSpPr>
          <p:nvPr/>
        </p:nvSpPr>
        <p:spPr>
          <a:xfrm>
            <a:off x="8918186" y="3304961"/>
            <a:ext cx="2371493" cy="1588807"/>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Autofit/>
          </a:bodyPr>
          <a:lstStyle>
            <a:lvl1pPr marL="285744" indent="-285744" defTabSz="457189">
              <a:spcBef>
                <a:spcPct val="20000"/>
              </a:spcBef>
              <a:spcAft>
                <a:spcPts val="600"/>
              </a:spcAft>
              <a:buClr>
                <a:schemeClr val="accent1"/>
              </a:buClr>
              <a:buSzPct val="115000"/>
              <a:buFont typeface="Arial"/>
              <a:buChar char="•"/>
              <a:defRPr cap="none">
                <a:effectLst/>
              </a:defRPr>
            </a:lvl1pPr>
            <a:lvl2pPr marL="742932" indent="-285744" defTabSz="457189">
              <a:spcBef>
                <a:spcPct val="20000"/>
              </a:spcBef>
              <a:spcAft>
                <a:spcPts val="600"/>
              </a:spcAft>
              <a:buClr>
                <a:schemeClr val="accent1"/>
              </a:buClr>
              <a:buSzPct val="115000"/>
              <a:buFont typeface="Arial"/>
              <a:buChar char="•"/>
              <a:defRPr sz="2000" cap="none">
                <a:effectLst/>
              </a:defRPr>
            </a:lvl2pPr>
            <a:lvl3pPr marL="1200121" indent="-285744" defTabSz="457189">
              <a:spcBef>
                <a:spcPct val="20000"/>
              </a:spcBef>
              <a:spcAft>
                <a:spcPts val="600"/>
              </a:spcAft>
              <a:buClr>
                <a:schemeClr val="accent1"/>
              </a:buClr>
              <a:buSzPct val="115000"/>
              <a:buFont typeface="Arial"/>
              <a:buChar char="•"/>
              <a:defRPr cap="none">
                <a:effectLst/>
              </a:defRPr>
            </a:lvl3pPr>
            <a:lvl4pPr marL="1543012" indent="-171446" defTabSz="457189">
              <a:spcBef>
                <a:spcPct val="20000"/>
              </a:spcBef>
              <a:spcAft>
                <a:spcPts val="600"/>
              </a:spcAft>
              <a:buClr>
                <a:schemeClr val="accent1"/>
              </a:buClr>
              <a:buSzPct val="115000"/>
              <a:buFont typeface="Arial"/>
              <a:buChar char="•"/>
              <a:defRPr sz="1600" cap="none">
                <a:effectLst/>
              </a:defRPr>
            </a:lvl4pPr>
            <a:lvl5pPr marL="2000201" indent="-171446" defTabSz="457189">
              <a:spcBef>
                <a:spcPct val="20000"/>
              </a:spcBef>
              <a:spcAft>
                <a:spcPts val="600"/>
              </a:spcAft>
              <a:buClr>
                <a:schemeClr val="accent1"/>
              </a:buClr>
              <a:buSzPct val="115000"/>
              <a:buFont typeface="Arial"/>
              <a:buChar char="•"/>
              <a:defRPr sz="1400" cap="none">
                <a:effectLst/>
              </a:defRPr>
            </a:lvl5pPr>
            <a:lvl6pPr marL="2514537" indent="-228594" defTabSz="457189">
              <a:spcBef>
                <a:spcPct val="20000"/>
              </a:spcBef>
              <a:spcAft>
                <a:spcPts val="600"/>
              </a:spcAft>
              <a:buClr>
                <a:schemeClr val="accent1"/>
              </a:buClr>
              <a:buSzPct val="115000"/>
              <a:buFont typeface="Arial"/>
              <a:buChar char="•"/>
              <a:defRPr sz="1400" cap="none">
                <a:effectLst/>
              </a:defRPr>
            </a:lvl6pPr>
            <a:lvl7pPr marL="2971726" indent="-228594" defTabSz="457189">
              <a:spcBef>
                <a:spcPct val="20000"/>
              </a:spcBef>
              <a:spcAft>
                <a:spcPts val="600"/>
              </a:spcAft>
              <a:buClr>
                <a:schemeClr val="accent1"/>
              </a:buClr>
              <a:buSzPct val="115000"/>
              <a:buFont typeface="Arial"/>
              <a:buChar char="•"/>
              <a:defRPr sz="1400" cap="none">
                <a:effectLst/>
              </a:defRPr>
            </a:lvl7pPr>
            <a:lvl8pPr marL="3428914" indent="-228594" defTabSz="457189">
              <a:spcBef>
                <a:spcPct val="20000"/>
              </a:spcBef>
              <a:spcAft>
                <a:spcPts val="600"/>
              </a:spcAft>
              <a:buClr>
                <a:schemeClr val="accent1"/>
              </a:buClr>
              <a:buSzPct val="115000"/>
              <a:buFont typeface="Arial"/>
              <a:buChar char="•"/>
              <a:defRPr sz="1400" cap="none">
                <a:effectLst/>
              </a:defRPr>
            </a:lvl8pPr>
            <a:lvl9pPr marL="3886103" indent="-228594" defTabSz="457189">
              <a:spcBef>
                <a:spcPct val="20000"/>
              </a:spcBef>
              <a:spcAft>
                <a:spcPts val="600"/>
              </a:spcAft>
              <a:buClr>
                <a:schemeClr val="accent1"/>
              </a:buClr>
              <a:buSzPct val="115000"/>
              <a:buFont typeface="Arial"/>
              <a:buChar char="•"/>
              <a:defRPr sz="1400" cap="none">
                <a:effectLst/>
              </a:defRPr>
            </a:lvl9pPr>
          </a:lstStyle>
          <a:p>
            <a:pPr marL="0" indent="0">
              <a:buNone/>
            </a:pPr>
            <a:r>
              <a:rPr lang="en-US" sz="1400" b="1" u="sng" dirty="0" smtClean="0"/>
              <a:t>Drill up-Down</a:t>
            </a:r>
            <a:r>
              <a:rPr lang="en-US" sz="1400" b="1" dirty="0" smtClean="0"/>
              <a:t>:- </a:t>
            </a:r>
            <a:r>
              <a:rPr lang="en-US" sz="1200" dirty="0"/>
              <a:t>Drill-down in Power BI allows users to move from a higher level of data to a more detailed level, </a:t>
            </a:r>
            <a:endParaRPr lang="en-US" sz="1200" dirty="0" smtClean="0"/>
          </a:p>
          <a:p>
            <a:pPr marL="0" indent="0">
              <a:buNone/>
            </a:pPr>
            <a:r>
              <a:rPr lang="en-US" sz="1200" dirty="0" smtClean="0"/>
              <a:t>while </a:t>
            </a:r>
            <a:r>
              <a:rPr lang="en-US" sz="1200" dirty="0"/>
              <a:t>the drill-up feature allows users to move from a lower level of data to a higher level of data.</a:t>
            </a:r>
          </a:p>
        </p:txBody>
      </p:sp>
      <p:pic>
        <p:nvPicPr>
          <p:cNvPr id="14" name="Picture 13"/>
          <p:cNvPicPr>
            <a:picLocks noChangeAspect="1"/>
          </p:cNvPicPr>
          <p:nvPr/>
        </p:nvPicPr>
        <p:blipFill>
          <a:blip r:embed="rId6"/>
          <a:stretch>
            <a:fillRect/>
          </a:stretch>
        </p:blipFill>
        <p:spPr>
          <a:xfrm>
            <a:off x="656361" y="3579239"/>
            <a:ext cx="4836651" cy="2052044"/>
          </a:xfrm>
          <a:prstGeom prst="rect">
            <a:avLst/>
          </a:prstGeom>
          <a:ln>
            <a:noFill/>
          </a:ln>
          <a:effectLst>
            <a:outerShdw blurRad="292100" dist="139700" dir="2700000" algn="tl" rotWithShape="0">
              <a:srgbClr val="333333">
                <a:alpha val="65000"/>
              </a:srgbClr>
            </a:outerShdw>
          </a:effectLst>
        </p:spPr>
      </p:pic>
      <p:sp>
        <p:nvSpPr>
          <p:cNvPr id="15" name="Left Arrow 14"/>
          <p:cNvSpPr/>
          <p:nvPr/>
        </p:nvSpPr>
        <p:spPr>
          <a:xfrm>
            <a:off x="5523571" y="4103649"/>
            <a:ext cx="416312" cy="237892"/>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6" name="Straight Connector 25"/>
          <p:cNvCxnSpPr/>
          <p:nvPr/>
        </p:nvCxnSpPr>
        <p:spPr>
          <a:xfrm>
            <a:off x="720460" y="3261483"/>
            <a:ext cx="10883589" cy="14814"/>
          </a:xfrm>
          <a:prstGeom prst="line">
            <a:avLst/>
          </a:prstGeom>
          <a:ln w="25400" cmpd="thickThin">
            <a:solidFill>
              <a:schemeClr val="tx1"/>
            </a:solidFill>
            <a:prstDash val="solid"/>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187470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653553" y="646551"/>
            <a:ext cx="10861940" cy="461137"/>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Autofit/>
          </a:bodyPr>
          <a:lstStyle>
            <a:lvl1pPr marL="285744" indent="-285744" defTabSz="457189">
              <a:spcBef>
                <a:spcPct val="20000"/>
              </a:spcBef>
              <a:spcAft>
                <a:spcPts val="600"/>
              </a:spcAft>
              <a:buClr>
                <a:schemeClr val="accent1"/>
              </a:buClr>
              <a:buSzPct val="115000"/>
              <a:buFont typeface="Arial"/>
              <a:buChar char="•"/>
              <a:defRPr cap="none">
                <a:effectLst/>
              </a:defRPr>
            </a:lvl1pPr>
            <a:lvl2pPr marL="742932" indent="-285744" defTabSz="457189">
              <a:spcBef>
                <a:spcPct val="20000"/>
              </a:spcBef>
              <a:spcAft>
                <a:spcPts val="600"/>
              </a:spcAft>
              <a:buClr>
                <a:schemeClr val="accent1"/>
              </a:buClr>
              <a:buSzPct val="115000"/>
              <a:buFont typeface="Arial"/>
              <a:buChar char="•"/>
              <a:defRPr sz="2000" cap="none">
                <a:effectLst/>
              </a:defRPr>
            </a:lvl2pPr>
            <a:lvl3pPr marL="1200121" indent="-285744" defTabSz="457189">
              <a:spcBef>
                <a:spcPct val="20000"/>
              </a:spcBef>
              <a:spcAft>
                <a:spcPts val="600"/>
              </a:spcAft>
              <a:buClr>
                <a:schemeClr val="accent1"/>
              </a:buClr>
              <a:buSzPct val="115000"/>
              <a:buFont typeface="Arial"/>
              <a:buChar char="•"/>
              <a:defRPr cap="none">
                <a:effectLst/>
              </a:defRPr>
            </a:lvl3pPr>
            <a:lvl4pPr marL="1543012" indent="-171446" defTabSz="457189">
              <a:spcBef>
                <a:spcPct val="20000"/>
              </a:spcBef>
              <a:spcAft>
                <a:spcPts val="600"/>
              </a:spcAft>
              <a:buClr>
                <a:schemeClr val="accent1"/>
              </a:buClr>
              <a:buSzPct val="115000"/>
              <a:buFont typeface="Arial"/>
              <a:buChar char="•"/>
              <a:defRPr sz="1600" cap="none">
                <a:effectLst/>
              </a:defRPr>
            </a:lvl4pPr>
            <a:lvl5pPr marL="2000201" indent="-171446" defTabSz="457189">
              <a:spcBef>
                <a:spcPct val="20000"/>
              </a:spcBef>
              <a:spcAft>
                <a:spcPts val="600"/>
              </a:spcAft>
              <a:buClr>
                <a:schemeClr val="accent1"/>
              </a:buClr>
              <a:buSzPct val="115000"/>
              <a:buFont typeface="Arial"/>
              <a:buChar char="•"/>
              <a:defRPr sz="1400" cap="none">
                <a:effectLst/>
              </a:defRPr>
            </a:lvl5pPr>
            <a:lvl6pPr marL="2514537" indent="-228594" defTabSz="457189">
              <a:spcBef>
                <a:spcPct val="20000"/>
              </a:spcBef>
              <a:spcAft>
                <a:spcPts val="600"/>
              </a:spcAft>
              <a:buClr>
                <a:schemeClr val="accent1"/>
              </a:buClr>
              <a:buSzPct val="115000"/>
              <a:buFont typeface="Arial"/>
              <a:buChar char="•"/>
              <a:defRPr sz="1400" cap="none">
                <a:effectLst/>
              </a:defRPr>
            </a:lvl6pPr>
            <a:lvl7pPr marL="2971726" indent="-228594" defTabSz="457189">
              <a:spcBef>
                <a:spcPct val="20000"/>
              </a:spcBef>
              <a:spcAft>
                <a:spcPts val="600"/>
              </a:spcAft>
              <a:buClr>
                <a:schemeClr val="accent1"/>
              </a:buClr>
              <a:buSzPct val="115000"/>
              <a:buFont typeface="Arial"/>
              <a:buChar char="•"/>
              <a:defRPr sz="1400" cap="none">
                <a:effectLst/>
              </a:defRPr>
            </a:lvl7pPr>
            <a:lvl8pPr marL="3428914" indent="-228594" defTabSz="457189">
              <a:spcBef>
                <a:spcPct val="20000"/>
              </a:spcBef>
              <a:spcAft>
                <a:spcPts val="600"/>
              </a:spcAft>
              <a:buClr>
                <a:schemeClr val="accent1"/>
              </a:buClr>
              <a:buSzPct val="115000"/>
              <a:buFont typeface="Arial"/>
              <a:buChar char="•"/>
              <a:defRPr sz="1400" cap="none">
                <a:effectLst/>
              </a:defRPr>
            </a:lvl8pPr>
            <a:lvl9pPr marL="3886103" indent="-228594" defTabSz="457189">
              <a:spcBef>
                <a:spcPct val="20000"/>
              </a:spcBef>
              <a:spcAft>
                <a:spcPts val="600"/>
              </a:spcAft>
              <a:buClr>
                <a:schemeClr val="accent1"/>
              </a:buClr>
              <a:buSzPct val="115000"/>
              <a:buFont typeface="Arial"/>
              <a:buChar char="•"/>
              <a:defRPr sz="1400" cap="none">
                <a:effectLst/>
              </a:defRPr>
            </a:lvl9pPr>
          </a:lstStyle>
          <a:p>
            <a:pPr marL="0" indent="0">
              <a:buNone/>
            </a:pPr>
            <a:r>
              <a:rPr lang="en-US" sz="1400" b="1" u="sng" dirty="0" smtClean="0"/>
              <a:t>Conditional Formatting:- </a:t>
            </a:r>
            <a:r>
              <a:rPr lang="en-US" sz="1400" dirty="0" smtClean="0"/>
              <a:t>You </a:t>
            </a:r>
            <a:r>
              <a:rPr lang="en-US" sz="1400" dirty="0"/>
              <a:t>can specify customized cell colors including color gradients, bases on fields values, you can also represent cell values with data bar, KPI icons as well.</a:t>
            </a:r>
          </a:p>
        </p:txBody>
      </p:sp>
      <p:sp>
        <p:nvSpPr>
          <p:cNvPr id="17" name="Title 1"/>
          <p:cNvSpPr>
            <a:spLocks noGrp="1"/>
          </p:cNvSpPr>
          <p:nvPr>
            <p:ph type="title"/>
          </p:nvPr>
        </p:nvSpPr>
        <p:spPr>
          <a:xfrm>
            <a:off x="499948" y="67735"/>
            <a:ext cx="11097319" cy="370880"/>
          </a:xfrm>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p>
            <a:r>
              <a:rPr lang="en-US" sz="2000" b="1" dirty="0" smtClean="0">
                <a:ln w="0"/>
                <a:solidFill>
                  <a:schemeClr val="tx1"/>
                </a:solidFill>
                <a:effectLst>
                  <a:outerShdw blurRad="38100" dist="38100" dir="2700000" algn="tl">
                    <a:srgbClr val="000000">
                      <a:alpha val="43137"/>
                    </a:srgbClr>
                  </a:outerShdw>
                </a:effectLst>
                <a:latin typeface="+mn-lt"/>
                <a:ea typeface="+mn-ea"/>
                <a:cs typeface="+mn-cs"/>
              </a:rPr>
              <a:t>Conditional Formatting</a:t>
            </a:r>
            <a:endParaRPr lang="en-US" sz="2000" b="1" dirty="0">
              <a:ln w="0"/>
              <a:solidFill>
                <a:schemeClr val="tx1"/>
              </a:solidFill>
              <a:effectLst>
                <a:outerShdw blurRad="38100" dist="38100" dir="2700000" algn="tl">
                  <a:srgbClr val="000000">
                    <a:alpha val="43137"/>
                  </a:srgbClr>
                </a:outerShdw>
              </a:effectLst>
              <a:latin typeface="+mn-lt"/>
              <a:ea typeface="+mn-ea"/>
              <a:cs typeface="+mn-cs"/>
            </a:endParaRPr>
          </a:p>
        </p:txBody>
      </p:sp>
      <p:pic>
        <p:nvPicPr>
          <p:cNvPr id="6" name="Picture 5"/>
          <p:cNvPicPr>
            <a:picLocks noChangeAspect="1"/>
          </p:cNvPicPr>
          <p:nvPr/>
        </p:nvPicPr>
        <p:blipFill>
          <a:blip r:embed="rId2"/>
          <a:stretch>
            <a:fillRect/>
          </a:stretch>
        </p:blipFill>
        <p:spPr>
          <a:xfrm>
            <a:off x="717069" y="1173927"/>
            <a:ext cx="5241725" cy="3508917"/>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stretch>
            <a:fillRect/>
          </a:stretch>
        </p:blipFill>
        <p:spPr>
          <a:xfrm>
            <a:off x="6218336" y="1173927"/>
            <a:ext cx="5278244" cy="3508917"/>
          </a:xfrm>
          <a:prstGeom prst="rect">
            <a:avLst/>
          </a:prstGeom>
          <a:ln>
            <a:noFill/>
          </a:ln>
          <a:effectLst>
            <a:outerShdw blurRad="292100" dist="139700" dir="2700000" algn="tl" rotWithShape="0">
              <a:srgbClr val="333333">
                <a:alpha val="65000"/>
              </a:srgbClr>
            </a:outerShdw>
          </a:effectLst>
        </p:spPr>
      </p:pic>
      <p:sp>
        <p:nvSpPr>
          <p:cNvPr id="16" name="Content Placeholder 2"/>
          <p:cNvSpPr txBox="1">
            <a:spLocks/>
          </p:cNvSpPr>
          <p:nvPr/>
        </p:nvSpPr>
        <p:spPr>
          <a:xfrm>
            <a:off x="717069" y="4748846"/>
            <a:ext cx="10861940" cy="1183603"/>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Autofit/>
          </a:bodyPr>
          <a:lstStyle>
            <a:lvl1pPr marL="285744" indent="-285744" defTabSz="457189">
              <a:spcBef>
                <a:spcPct val="20000"/>
              </a:spcBef>
              <a:spcAft>
                <a:spcPts val="600"/>
              </a:spcAft>
              <a:buClr>
                <a:schemeClr val="accent1"/>
              </a:buClr>
              <a:buSzPct val="115000"/>
              <a:buFont typeface="Arial"/>
              <a:buChar char="•"/>
              <a:defRPr cap="none">
                <a:effectLst/>
              </a:defRPr>
            </a:lvl1pPr>
            <a:lvl2pPr marL="742932" indent="-285744" defTabSz="457189">
              <a:spcBef>
                <a:spcPct val="20000"/>
              </a:spcBef>
              <a:spcAft>
                <a:spcPts val="600"/>
              </a:spcAft>
              <a:buClr>
                <a:schemeClr val="accent1"/>
              </a:buClr>
              <a:buSzPct val="115000"/>
              <a:buFont typeface="Arial"/>
              <a:buChar char="•"/>
              <a:defRPr sz="2000" cap="none">
                <a:effectLst/>
              </a:defRPr>
            </a:lvl2pPr>
            <a:lvl3pPr marL="1200121" indent="-285744" defTabSz="457189">
              <a:spcBef>
                <a:spcPct val="20000"/>
              </a:spcBef>
              <a:spcAft>
                <a:spcPts val="600"/>
              </a:spcAft>
              <a:buClr>
                <a:schemeClr val="accent1"/>
              </a:buClr>
              <a:buSzPct val="115000"/>
              <a:buFont typeface="Arial"/>
              <a:buChar char="•"/>
              <a:defRPr cap="none">
                <a:effectLst/>
              </a:defRPr>
            </a:lvl3pPr>
            <a:lvl4pPr marL="1543012" indent="-171446" defTabSz="457189">
              <a:spcBef>
                <a:spcPct val="20000"/>
              </a:spcBef>
              <a:spcAft>
                <a:spcPts val="600"/>
              </a:spcAft>
              <a:buClr>
                <a:schemeClr val="accent1"/>
              </a:buClr>
              <a:buSzPct val="115000"/>
              <a:buFont typeface="Arial"/>
              <a:buChar char="•"/>
              <a:defRPr sz="1600" cap="none">
                <a:effectLst/>
              </a:defRPr>
            </a:lvl4pPr>
            <a:lvl5pPr marL="2000201" indent="-171446" defTabSz="457189">
              <a:spcBef>
                <a:spcPct val="20000"/>
              </a:spcBef>
              <a:spcAft>
                <a:spcPts val="600"/>
              </a:spcAft>
              <a:buClr>
                <a:schemeClr val="accent1"/>
              </a:buClr>
              <a:buSzPct val="115000"/>
              <a:buFont typeface="Arial"/>
              <a:buChar char="•"/>
              <a:defRPr sz="1400" cap="none">
                <a:effectLst/>
              </a:defRPr>
            </a:lvl5pPr>
            <a:lvl6pPr marL="2514537" indent="-228594" defTabSz="457189">
              <a:spcBef>
                <a:spcPct val="20000"/>
              </a:spcBef>
              <a:spcAft>
                <a:spcPts val="600"/>
              </a:spcAft>
              <a:buClr>
                <a:schemeClr val="accent1"/>
              </a:buClr>
              <a:buSzPct val="115000"/>
              <a:buFont typeface="Arial"/>
              <a:buChar char="•"/>
              <a:defRPr sz="1400" cap="none">
                <a:effectLst/>
              </a:defRPr>
            </a:lvl6pPr>
            <a:lvl7pPr marL="2971726" indent="-228594" defTabSz="457189">
              <a:spcBef>
                <a:spcPct val="20000"/>
              </a:spcBef>
              <a:spcAft>
                <a:spcPts val="600"/>
              </a:spcAft>
              <a:buClr>
                <a:schemeClr val="accent1"/>
              </a:buClr>
              <a:buSzPct val="115000"/>
              <a:buFont typeface="Arial"/>
              <a:buChar char="•"/>
              <a:defRPr sz="1400" cap="none">
                <a:effectLst/>
              </a:defRPr>
            </a:lvl7pPr>
            <a:lvl8pPr marL="3428914" indent="-228594" defTabSz="457189">
              <a:spcBef>
                <a:spcPct val="20000"/>
              </a:spcBef>
              <a:spcAft>
                <a:spcPts val="600"/>
              </a:spcAft>
              <a:buClr>
                <a:schemeClr val="accent1"/>
              </a:buClr>
              <a:buSzPct val="115000"/>
              <a:buFont typeface="Arial"/>
              <a:buChar char="•"/>
              <a:defRPr sz="1400" cap="none">
                <a:effectLst/>
              </a:defRPr>
            </a:lvl8pPr>
            <a:lvl9pPr marL="3886103" indent="-228594" defTabSz="457189">
              <a:spcBef>
                <a:spcPct val="20000"/>
              </a:spcBef>
              <a:spcAft>
                <a:spcPts val="600"/>
              </a:spcAft>
              <a:buClr>
                <a:schemeClr val="accent1"/>
              </a:buClr>
              <a:buSzPct val="115000"/>
              <a:buFont typeface="Arial"/>
              <a:buChar char="•"/>
              <a:defRPr sz="1400" cap="none">
                <a:effectLst/>
              </a:defRPr>
            </a:lvl9pPr>
          </a:lstStyle>
          <a:p>
            <a:pPr marL="0" indent="0">
              <a:buNone/>
            </a:pPr>
            <a:r>
              <a:rPr lang="en-US" sz="1400" b="1" u="sng" dirty="0" smtClean="0"/>
              <a:t>Row Level Security</a:t>
            </a:r>
            <a:r>
              <a:rPr lang="en-US" sz="1400" dirty="0" smtClean="0"/>
              <a:t>:- RLS </a:t>
            </a:r>
            <a:r>
              <a:rPr lang="en-US" sz="1400" dirty="0"/>
              <a:t>with Power BI can be used to restrict data access for given users. Filters restrict data access at the row level, and you can define filters within roles. </a:t>
            </a:r>
            <a:endParaRPr lang="en-US" sz="1400" dirty="0" smtClean="0"/>
          </a:p>
          <a:p>
            <a:pPr marL="0" indent="0">
              <a:buNone/>
            </a:pPr>
            <a:r>
              <a:rPr lang="en-US" sz="1400" dirty="0" smtClean="0"/>
              <a:t>We need to create the Roles based on filter criteria </a:t>
            </a:r>
            <a:endParaRPr lang="en-US" sz="1400" dirty="0"/>
          </a:p>
        </p:txBody>
      </p:sp>
    </p:spTree>
    <p:extLst>
      <p:ext uri="{BB962C8B-B14F-4D97-AF65-F5344CB8AC3E}">
        <p14:creationId xmlns:p14="http://schemas.microsoft.com/office/powerpoint/2010/main" val="58769720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a:spLocks noGrp="1"/>
          </p:cNvSpPr>
          <p:nvPr>
            <p:ph type="title"/>
          </p:nvPr>
        </p:nvSpPr>
        <p:spPr>
          <a:xfrm>
            <a:off x="499948" y="67735"/>
            <a:ext cx="11097319" cy="370880"/>
          </a:xfrm>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p>
            <a:r>
              <a:rPr lang="en-US" sz="2000" b="1" dirty="0" smtClean="0">
                <a:ln w="0"/>
                <a:solidFill>
                  <a:schemeClr val="tx1"/>
                </a:solidFill>
                <a:effectLst>
                  <a:outerShdw blurRad="38100" dist="38100" dir="2700000" algn="tl">
                    <a:srgbClr val="000000">
                      <a:alpha val="43137"/>
                    </a:srgbClr>
                  </a:outerShdw>
                </a:effectLst>
                <a:latin typeface="+mn-lt"/>
                <a:ea typeface="+mn-ea"/>
                <a:cs typeface="+mn-cs"/>
              </a:rPr>
              <a:t>Row Leve</a:t>
            </a:r>
            <a:r>
              <a:rPr lang="en-US" sz="2000" b="1" dirty="0" smtClean="0">
                <a:ln w="0"/>
                <a:solidFill>
                  <a:schemeClr val="tx1"/>
                </a:solidFill>
                <a:effectLst>
                  <a:outerShdw blurRad="38100" dist="38100" dir="2700000" algn="tl">
                    <a:srgbClr val="000000">
                      <a:alpha val="43137"/>
                    </a:srgbClr>
                  </a:outerShdw>
                </a:effectLst>
              </a:rPr>
              <a:t>l Security (RLS)</a:t>
            </a:r>
            <a:endParaRPr lang="en-US" sz="2000" b="1" dirty="0">
              <a:ln w="0"/>
              <a:solidFill>
                <a:schemeClr val="tx1"/>
              </a:solidFill>
              <a:effectLst>
                <a:outerShdw blurRad="38100" dist="38100" dir="2700000" algn="tl">
                  <a:srgbClr val="000000">
                    <a:alpha val="43137"/>
                  </a:srgbClr>
                </a:outerShdw>
              </a:effectLst>
              <a:latin typeface="+mn-lt"/>
              <a:ea typeface="+mn-ea"/>
              <a:cs typeface="+mn-cs"/>
            </a:endParaRPr>
          </a:p>
        </p:txBody>
      </p:sp>
      <p:sp>
        <p:nvSpPr>
          <p:cNvPr id="16" name="Content Placeholder 2"/>
          <p:cNvSpPr txBox="1">
            <a:spLocks/>
          </p:cNvSpPr>
          <p:nvPr/>
        </p:nvSpPr>
        <p:spPr>
          <a:xfrm>
            <a:off x="665030" y="645198"/>
            <a:ext cx="10802613" cy="1994635"/>
          </a:xfrm>
          <a:prstGeom prst="rect">
            <a:avLst/>
          </a:prstGeom>
        </p:spPr>
        <p:style>
          <a:lnRef idx="2">
            <a:schemeClr val="accent1"/>
          </a:lnRef>
          <a:fillRef idx="1">
            <a:schemeClr val="lt1"/>
          </a:fillRef>
          <a:effectRef idx="0">
            <a:schemeClr val="accent1"/>
          </a:effectRef>
          <a:fontRef idx="minor">
            <a:schemeClr val="dk1"/>
          </a:fontRef>
        </p:style>
        <p:txBody>
          <a:bodyPr vert="horz" lIns="91440" tIns="0" rIns="91440" bIns="365760" rtlCol="0" anchor="t">
            <a:noAutofit/>
          </a:bodyPr>
          <a:lstStyle>
            <a:lvl1pPr marL="285744" indent="-285744" defTabSz="457189">
              <a:spcBef>
                <a:spcPct val="20000"/>
              </a:spcBef>
              <a:spcAft>
                <a:spcPts val="600"/>
              </a:spcAft>
              <a:buClr>
                <a:schemeClr val="accent1"/>
              </a:buClr>
              <a:buSzPct val="115000"/>
              <a:buFont typeface="Arial"/>
              <a:buChar char="•"/>
              <a:defRPr cap="none">
                <a:effectLst/>
              </a:defRPr>
            </a:lvl1pPr>
            <a:lvl2pPr marL="742932" indent="-285744" defTabSz="457189">
              <a:spcBef>
                <a:spcPct val="20000"/>
              </a:spcBef>
              <a:spcAft>
                <a:spcPts val="600"/>
              </a:spcAft>
              <a:buClr>
                <a:schemeClr val="accent1"/>
              </a:buClr>
              <a:buSzPct val="115000"/>
              <a:buFont typeface="Arial"/>
              <a:buChar char="•"/>
              <a:defRPr sz="2000" cap="none">
                <a:effectLst/>
              </a:defRPr>
            </a:lvl2pPr>
            <a:lvl3pPr marL="1200121" indent="-285744" defTabSz="457189">
              <a:spcBef>
                <a:spcPct val="20000"/>
              </a:spcBef>
              <a:spcAft>
                <a:spcPts val="600"/>
              </a:spcAft>
              <a:buClr>
                <a:schemeClr val="accent1"/>
              </a:buClr>
              <a:buSzPct val="115000"/>
              <a:buFont typeface="Arial"/>
              <a:buChar char="•"/>
              <a:defRPr cap="none">
                <a:effectLst/>
              </a:defRPr>
            </a:lvl3pPr>
            <a:lvl4pPr marL="1543012" indent="-171446" defTabSz="457189">
              <a:spcBef>
                <a:spcPct val="20000"/>
              </a:spcBef>
              <a:spcAft>
                <a:spcPts val="600"/>
              </a:spcAft>
              <a:buClr>
                <a:schemeClr val="accent1"/>
              </a:buClr>
              <a:buSzPct val="115000"/>
              <a:buFont typeface="Arial"/>
              <a:buChar char="•"/>
              <a:defRPr sz="1600" cap="none">
                <a:effectLst/>
              </a:defRPr>
            </a:lvl4pPr>
            <a:lvl5pPr marL="2000201" indent="-171446" defTabSz="457189">
              <a:spcBef>
                <a:spcPct val="20000"/>
              </a:spcBef>
              <a:spcAft>
                <a:spcPts val="600"/>
              </a:spcAft>
              <a:buClr>
                <a:schemeClr val="accent1"/>
              </a:buClr>
              <a:buSzPct val="115000"/>
              <a:buFont typeface="Arial"/>
              <a:buChar char="•"/>
              <a:defRPr sz="1400" cap="none">
                <a:effectLst/>
              </a:defRPr>
            </a:lvl5pPr>
            <a:lvl6pPr marL="2514537" indent="-228594" defTabSz="457189">
              <a:spcBef>
                <a:spcPct val="20000"/>
              </a:spcBef>
              <a:spcAft>
                <a:spcPts val="600"/>
              </a:spcAft>
              <a:buClr>
                <a:schemeClr val="accent1"/>
              </a:buClr>
              <a:buSzPct val="115000"/>
              <a:buFont typeface="Arial"/>
              <a:buChar char="•"/>
              <a:defRPr sz="1400" cap="none">
                <a:effectLst/>
              </a:defRPr>
            </a:lvl6pPr>
            <a:lvl7pPr marL="2971726" indent="-228594" defTabSz="457189">
              <a:spcBef>
                <a:spcPct val="20000"/>
              </a:spcBef>
              <a:spcAft>
                <a:spcPts val="600"/>
              </a:spcAft>
              <a:buClr>
                <a:schemeClr val="accent1"/>
              </a:buClr>
              <a:buSzPct val="115000"/>
              <a:buFont typeface="Arial"/>
              <a:buChar char="•"/>
              <a:defRPr sz="1400" cap="none">
                <a:effectLst/>
              </a:defRPr>
            </a:lvl7pPr>
            <a:lvl8pPr marL="3428914" indent="-228594" defTabSz="457189">
              <a:spcBef>
                <a:spcPct val="20000"/>
              </a:spcBef>
              <a:spcAft>
                <a:spcPts val="600"/>
              </a:spcAft>
              <a:buClr>
                <a:schemeClr val="accent1"/>
              </a:buClr>
              <a:buSzPct val="115000"/>
              <a:buFont typeface="Arial"/>
              <a:buChar char="•"/>
              <a:defRPr sz="1400" cap="none">
                <a:effectLst/>
              </a:defRPr>
            </a:lvl8pPr>
            <a:lvl9pPr marL="3886103" indent="-228594" defTabSz="457189">
              <a:spcBef>
                <a:spcPct val="20000"/>
              </a:spcBef>
              <a:spcAft>
                <a:spcPts val="600"/>
              </a:spcAft>
              <a:buClr>
                <a:schemeClr val="accent1"/>
              </a:buClr>
              <a:buSzPct val="115000"/>
              <a:buFont typeface="Arial"/>
              <a:buChar char="•"/>
              <a:defRPr sz="1400" cap="none">
                <a:effectLst/>
              </a:defRPr>
            </a:lvl9pPr>
          </a:lstStyle>
          <a:p>
            <a:pPr marL="0" indent="0">
              <a:buNone/>
            </a:pPr>
            <a:r>
              <a:rPr lang="en-US" sz="1400" b="1" u="sng" dirty="0" smtClean="0"/>
              <a:t>Row Level Security</a:t>
            </a:r>
            <a:r>
              <a:rPr lang="en-US" sz="1400" dirty="0" smtClean="0"/>
              <a:t>:- RLS </a:t>
            </a:r>
            <a:r>
              <a:rPr lang="en-US" sz="1400" dirty="0"/>
              <a:t>with Power BI can be used to restrict data access for given users. Filters restrict data access at the row level, and you can define filters within roles</a:t>
            </a:r>
            <a:r>
              <a:rPr lang="en-US" sz="1400" dirty="0" smtClean="0"/>
              <a:t>.</a:t>
            </a:r>
          </a:p>
          <a:p>
            <a:pPr marL="0" indent="0">
              <a:buNone/>
            </a:pPr>
            <a:r>
              <a:rPr lang="en-US" sz="1400" dirty="0"/>
              <a:t>We need to create the Roles based on filter criteria , </a:t>
            </a:r>
            <a:r>
              <a:rPr lang="en-US" sz="1400" b="1" dirty="0" smtClean="0"/>
              <a:t>E.g. </a:t>
            </a:r>
            <a:r>
              <a:rPr lang="en-US" sz="1400" dirty="0" smtClean="0"/>
              <a:t>Need to restrict data based on </a:t>
            </a:r>
            <a:r>
              <a:rPr lang="en-US" sz="1400" b="1" dirty="0" err="1" smtClean="0"/>
              <a:t>SalesTerritoryGroup</a:t>
            </a:r>
            <a:r>
              <a:rPr lang="en-US" sz="1400" dirty="0" smtClean="0"/>
              <a:t> as per the below table. Below Roles need to be created in</a:t>
            </a:r>
            <a:r>
              <a:rPr lang="en-US" sz="1400" b="1" dirty="0" smtClean="0"/>
              <a:t> Modeling </a:t>
            </a:r>
            <a:r>
              <a:rPr lang="en-US" sz="1400" b="1" dirty="0" smtClean="0">
                <a:sym typeface="Wingdings" panose="05000000000000000000" pitchFamily="2" charset="2"/>
              </a:rPr>
              <a:t> Manage Roles View as Role.</a:t>
            </a:r>
            <a:endParaRPr lang="en-US" sz="1400" b="1" dirty="0" smtClean="0"/>
          </a:p>
          <a:p>
            <a:pPr marL="0" indent="0">
              <a:buNone/>
            </a:pPr>
            <a:r>
              <a:rPr lang="en-US" sz="1400" dirty="0" smtClean="0"/>
              <a:t>1) [</a:t>
            </a:r>
            <a:r>
              <a:rPr lang="en-US" sz="1400" dirty="0" err="1" smtClean="0"/>
              <a:t>SalesTerritoryGroup</a:t>
            </a:r>
            <a:r>
              <a:rPr lang="en-US" sz="1400" dirty="0" smtClean="0"/>
              <a:t>] = "</a:t>
            </a:r>
            <a:r>
              <a:rPr lang="en-US" sz="1400" b="1" dirty="0" smtClean="0"/>
              <a:t>North America</a:t>
            </a:r>
            <a:r>
              <a:rPr lang="en-US" sz="1400" dirty="0" smtClean="0"/>
              <a:t>"  , 2) [</a:t>
            </a:r>
            <a:r>
              <a:rPr lang="en-US" sz="1400" dirty="0" err="1" smtClean="0"/>
              <a:t>SalesTerritoryGroup</a:t>
            </a:r>
            <a:r>
              <a:rPr lang="en-US" sz="1400" dirty="0" smtClean="0"/>
              <a:t>] = "</a:t>
            </a:r>
            <a:r>
              <a:rPr lang="en-US" sz="1400" b="1" dirty="0" smtClean="0"/>
              <a:t>Europe</a:t>
            </a:r>
            <a:r>
              <a:rPr lang="en-US" sz="1400" dirty="0" smtClean="0"/>
              <a:t>"</a:t>
            </a:r>
          </a:p>
          <a:p>
            <a:pPr marL="0" indent="0">
              <a:buNone/>
            </a:pPr>
            <a:r>
              <a:rPr lang="en-US" sz="1400" dirty="0" smtClean="0"/>
              <a:t>3) [</a:t>
            </a:r>
            <a:r>
              <a:rPr lang="en-US" sz="1400" dirty="0" err="1" smtClean="0"/>
              <a:t>SalesTerritoryGroup</a:t>
            </a:r>
            <a:r>
              <a:rPr lang="en-US" sz="1400" dirty="0" smtClean="0"/>
              <a:t>] = "</a:t>
            </a:r>
            <a:r>
              <a:rPr lang="en-US" sz="1400" b="1" dirty="0" smtClean="0"/>
              <a:t>Pacific</a:t>
            </a:r>
            <a:r>
              <a:rPr lang="en-US" sz="1400" dirty="0" smtClean="0"/>
              <a:t>"</a:t>
            </a:r>
          </a:p>
          <a:p>
            <a:pPr marL="0" indent="0">
              <a:buNone/>
            </a:pPr>
            <a:r>
              <a:rPr lang="en-US" sz="1400" dirty="0" smtClean="0"/>
              <a:t> </a:t>
            </a:r>
          </a:p>
          <a:p>
            <a:pPr marL="0" indent="0">
              <a:buNone/>
            </a:pPr>
            <a:endParaRPr lang="en-US" sz="1400" dirty="0"/>
          </a:p>
        </p:txBody>
      </p:sp>
      <p:pic>
        <p:nvPicPr>
          <p:cNvPr id="3" name="Picture 2"/>
          <p:cNvPicPr>
            <a:picLocks noChangeAspect="1"/>
          </p:cNvPicPr>
          <p:nvPr/>
        </p:nvPicPr>
        <p:blipFill>
          <a:blip r:embed="rId3"/>
          <a:stretch>
            <a:fillRect/>
          </a:stretch>
        </p:blipFill>
        <p:spPr>
          <a:xfrm>
            <a:off x="5778381" y="2798711"/>
            <a:ext cx="5705164" cy="3155376"/>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4"/>
          <a:stretch>
            <a:fillRect/>
          </a:stretch>
        </p:blipFill>
        <p:spPr>
          <a:xfrm>
            <a:off x="665030" y="2798711"/>
            <a:ext cx="5097449" cy="31553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2583271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3200399" y="2743200"/>
            <a:ext cx="5981701" cy="624468"/>
          </a:xfrm>
          <a:prstGeom prst="rect">
            <a:avLst/>
          </a:prstGeom>
        </p:spPr>
        <p:txBody>
          <a:bodyPr vert="horz" lIns="91440" tIns="45720" rIns="91440" bIns="45720" rtlCol="0" anchor="t">
            <a:normAutofit fontScale="70000" lnSpcReduction="20000"/>
          </a:bodyPr>
          <a:lstStyle>
            <a:lvl1pPr marL="0" indent="0" algn="ctr" defTabSz="457200" rtl="0" eaLnBrk="1" latinLnBrk="0" hangingPunct="1">
              <a:spcBef>
                <a:spcPct val="20000"/>
              </a:spcBef>
              <a:spcAft>
                <a:spcPts val="600"/>
              </a:spcAft>
              <a:buClr>
                <a:schemeClr val="accent1"/>
              </a:buClr>
              <a:buSzPct val="11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buClr>
              <a:buSzPct val="11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buClr>
              <a:buSzPct val="11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buClr>
              <a:buSzPct val="11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9pPr>
          </a:lstStyle>
          <a:p>
            <a:r>
              <a:rPr lang="en-US" sz="4000" b="1" dirty="0" smtClean="0">
                <a:effectLst>
                  <a:outerShdw blurRad="38100" dist="38100" dir="2700000" algn="tl">
                    <a:srgbClr val="000000">
                      <a:alpha val="43137"/>
                    </a:srgbClr>
                  </a:outerShdw>
                </a:effectLst>
              </a:rPr>
              <a:t>6) Data Analysis Expression (DAX)</a:t>
            </a:r>
            <a:endParaRPr lang="en-US" sz="4000" b="1" dirty="0">
              <a:effectLst>
                <a:outerShdw blurRad="38100" dist="38100" dir="2700000" algn="tl">
                  <a:srgbClr val="000000">
                    <a:alpha val="43137"/>
                  </a:srgbClr>
                </a:outerShdw>
              </a:effectLst>
            </a:endParaRPr>
          </a:p>
        </p:txBody>
      </p:sp>
      <p:pic>
        <p:nvPicPr>
          <p:cNvPr id="5" name="Picture Placeholder 4"/>
          <p:cNvPicPr>
            <a:picLocks noChangeAspect="1"/>
          </p:cNvPicPr>
          <p:nvPr/>
        </p:nvPicPr>
        <p:blipFill>
          <a:blip r:embed="rId3" cstate="print">
            <a:extLst>
              <a:ext uri="{28A0092B-C50C-407E-A947-70E740481C1C}">
                <a14:useLocalDpi xmlns:a14="http://schemas.microsoft.com/office/drawing/2010/main" val="0"/>
              </a:ext>
            </a:extLst>
          </a:blip>
          <a:srcRect t="6168" b="6168"/>
          <a:stretch>
            <a:fillRect/>
          </a:stretch>
        </p:blipFill>
        <p:spPr>
          <a:xfrm>
            <a:off x="8095846" y="1605580"/>
            <a:ext cx="1748295" cy="964081"/>
          </a:xfrm>
          <a:prstGeom prst="rect">
            <a:avLst/>
          </a:prstGeom>
        </p:spPr>
      </p:pic>
    </p:spTree>
    <p:extLst>
      <p:ext uri="{BB962C8B-B14F-4D97-AF65-F5344CB8AC3E}">
        <p14:creationId xmlns:p14="http://schemas.microsoft.com/office/powerpoint/2010/main" val="42758933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51715" y="44265"/>
            <a:ext cx="10883060" cy="374835"/>
          </a:xfrm>
          <a:prstGeom prst="rect">
            <a:avLst/>
          </a:prstGeom>
        </p:spPr>
        <p:style>
          <a:lnRef idx="2">
            <a:schemeClr val="accent1"/>
          </a:lnRef>
          <a:fillRef idx="1">
            <a:schemeClr val="lt1"/>
          </a:fillRef>
          <a:effectRef idx="0">
            <a:schemeClr val="accent1"/>
          </a:effectRef>
          <a:fontRef idx="minor">
            <a:schemeClr val="dk1"/>
          </a:fontRef>
        </p:style>
        <p:txBody>
          <a:bodyPr>
            <a:normAutofit/>
          </a:bodyPr>
          <a:lstStyle>
            <a:defPPr>
              <a:defRPr lang="en-US"/>
            </a:defPPr>
            <a:lvl1pPr>
              <a:lnSpc>
                <a:spcPct val="90000"/>
              </a:lnSpc>
              <a:spcBef>
                <a:spcPct val="0"/>
              </a:spcBef>
              <a:buNone/>
              <a:defRPr sz="2400" b="1">
                <a:effectLst>
                  <a:outerShdw blurRad="38100" dist="38100" dir="2700000" algn="tl">
                    <a:srgbClr val="000000">
                      <a:alpha val="43137"/>
                    </a:srgbClr>
                  </a:outerShdw>
                </a:effectLst>
                <a:latin typeface="+mj-lt"/>
                <a:ea typeface="+mj-ea"/>
                <a:cs typeface="+mj-cs"/>
              </a:defRPr>
            </a:lvl1pPr>
          </a:lstStyle>
          <a:p>
            <a:pPr algn="ctr"/>
            <a:r>
              <a:rPr lang="en-US" sz="2000" dirty="0"/>
              <a:t>Comparison of BI Technologies</a:t>
            </a:r>
          </a:p>
        </p:txBody>
      </p:sp>
      <p:pic>
        <p:nvPicPr>
          <p:cNvPr id="5" name="Picture 4"/>
          <p:cNvPicPr>
            <a:picLocks noChangeAspect="1"/>
          </p:cNvPicPr>
          <p:nvPr/>
        </p:nvPicPr>
        <p:blipFill>
          <a:blip r:embed="rId2"/>
          <a:stretch>
            <a:fillRect/>
          </a:stretch>
        </p:blipFill>
        <p:spPr>
          <a:xfrm>
            <a:off x="2630020" y="661148"/>
            <a:ext cx="6475880" cy="54634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1867996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a:spLocks noGrp="1"/>
          </p:cNvSpPr>
          <p:nvPr>
            <p:ph type="title"/>
          </p:nvPr>
        </p:nvSpPr>
        <p:spPr>
          <a:xfrm>
            <a:off x="499948" y="67735"/>
            <a:ext cx="11097319" cy="370880"/>
          </a:xfrm>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p>
            <a:r>
              <a:rPr lang="en-US" sz="2000" b="1" dirty="0">
                <a:ln w="0"/>
                <a:solidFill>
                  <a:schemeClr val="tx1"/>
                </a:solidFill>
                <a:effectLst>
                  <a:outerShdw blurRad="38100" dist="38100" dir="2700000" algn="tl">
                    <a:srgbClr val="000000">
                      <a:alpha val="43137"/>
                    </a:srgbClr>
                  </a:outerShdw>
                </a:effectLst>
              </a:rPr>
              <a:t>Filter </a:t>
            </a:r>
            <a:r>
              <a:rPr lang="en-US" sz="2000" b="1" dirty="0" smtClean="0">
                <a:ln w="0"/>
                <a:solidFill>
                  <a:schemeClr val="tx1"/>
                </a:solidFill>
                <a:effectLst>
                  <a:outerShdw blurRad="38100" dist="38100" dir="2700000" algn="tl">
                    <a:srgbClr val="000000">
                      <a:alpha val="43137"/>
                    </a:srgbClr>
                  </a:outerShdw>
                </a:effectLst>
              </a:rPr>
              <a:t>and Row </a:t>
            </a:r>
            <a:r>
              <a:rPr lang="en-US" sz="2000" b="1" dirty="0" smtClean="0">
                <a:ln w="0"/>
                <a:solidFill>
                  <a:schemeClr val="tx1"/>
                </a:solidFill>
                <a:effectLst>
                  <a:outerShdw blurRad="38100" dist="38100" dir="2700000" algn="tl">
                    <a:srgbClr val="000000">
                      <a:alpha val="43137"/>
                    </a:srgbClr>
                  </a:outerShdw>
                </a:effectLst>
                <a:latin typeface="+mn-lt"/>
                <a:ea typeface="+mn-ea"/>
                <a:cs typeface="+mn-cs"/>
              </a:rPr>
              <a:t>Context</a:t>
            </a:r>
            <a:endParaRPr lang="en-US" sz="2000" b="1" dirty="0">
              <a:ln w="0"/>
              <a:solidFill>
                <a:schemeClr val="tx1"/>
              </a:solidFill>
              <a:effectLst>
                <a:outerShdw blurRad="38100" dist="38100" dir="2700000" algn="tl">
                  <a:srgbClr val="000000">
                    <a:alpha val="43137"/>
                  </a:srgbClr>
                </a:outerShdw>
              </a:effectLst>
              <a:latin typeface="+mn-lt"/>
              <a:ea typeface="+mn-ea"/>
              <a:cs typeface="+mn-cs"/>
            </a:endParaRPr>
          </a:p>
        </p:txBody>
      </p:sp>
      <p:sp>
        <p:nvSpPr>
          <p:cNvPr id="6" name="Content Placeholder 2"/>
          <p:cNvSpPr txBox="1">
            <a:spLocks/>
          </p:cNvSpPr>
          <p:nvPr/>
        </p:nvSpPr>
        <p:spPr>
          <a:xfrm>
            <a:off x="665030" y="645198"/>
            <a:ext cx="4953044" cy="1805395"/>
          </a:xfrm>
          <a:prstGeom prst="rect">
            <a:avLst/>
          </a:prstGeom>
        </p:spPr>
        <p:style>
          <a:lnRef idx="2">
            <a:schemeClr val="accent1"/>
          </a:lnRef>
          <a:fillRef idx="1">
            <a:schemeClr val="lt1"/>
          </a:fillRef>
          <a:effectRef idx="0">
            <a:schemeClr val="accent1"/>
          </a:effectRef>
          <a:fontRef idx="minor">
            <a:schemeClr val="dk1"/>
          </a:fontRef>
        </p:style>
        <p:txBody>
          <a:bodyPr vert="horz" lIns="91440" tIns="0" rIns="91440" bIns="365760" rtlCol="0" anchor="t">
            <a:noAutofit/>
          </a:bodyPr>
          <a:lstStyle>
            <a:lvl1pPr marL="285744" indent="-285744" defTabSz="457189">
              <a:spcBef>
                <a:spcPct val="20000"/>
              </a:spcBef>
              <a:spcAft>
                <a:spcPts val="600"/>
              </a:spcAft>
              <a:buClr>
                <a:schemeClr val="accent1"/>
              </a:buClr>
              <a:buSzPct val="115000"/>
              <a:buFont typeface="Arial"/>
              <a:buChar char="•"/>
              <a:defRPr cap="none">
                <a:effectLst/>
              </a:defRPr>
            </a:lvl1pPr>
            <a:lvl2pPr marL="742932" indent="-285744" defTabSz="457189">
              <a:spcBef>
                <a:spcPct val="20000"/>
              </a:spcBef>
              <a:spcAft>
                <a:spcPts val="600"/>
              </a:spcAft>
              <a:buClr>
                <a:schemeClr val="accent1"/>
              </a:buClr>
              <a:buSzPct val="115000"/>
              <a:buFont typeface="Arial"/>
              <a:buChar char="•"/>
              <a:defRPr sz="2000" cap="none">
                <a:effectLst/>
              </a:defRPr>
            </a:lvl2pPr>
            <a:lvl3pPr marL="1200121" indent="-285744" defTabSz="457189">
              <a:spcBef>
                <a:spcPct val="20000"/>
              </a:spcBef>
              <a:spcAft>
                <a:spcPts val="600"/>
              </a:spcAft>
              <a:buClr>
                <a:schemeClr val="accent1"/>
              </a:buClr>
              <a:buSzPct val="115000"/>
              <a:buFont typeface="Arial"/>
              <a:buChar char="•"/>
              <a:defRPr cap="none">
                <a:effectLst/>
              </a:defRPr>
            </a:lvl3pPr>
            <a:lvl4pPr marL="1543012" indent="-171446" defTabSz="457189">
              <a:spcBef>
                <a:spcPct val="20000"/>
              </a:spcBef>
              <a:spcAft>
                <a:spcPts val="600"/>
              </a:spcAft>
              <a:buClr>
                <a:schemeClr val="accent1"/>
              </a:buClr>
              <a:buSzPct val="115000"/>
              <a:buFont typeface="Arial"/>
              <a:buChar char="•"/>
              <a:defRPr sz="1600" cap="none">
                <a:effectLst/>
              </a:defRPr>
            </a:lvl4pPr>
            <a:lvl5pPr marL="2000201" indent="-171446" defTabSz="457189">
              <a:spcBef>
                <a:spcPct val="20000"/>
              </a:spcBef>
              <a:spcAft>
                <a:spcPts val="600"/>
              </a:spcAft>
              <a:buClr>
                <a:schemeClr val="accent1"/>
              </a:buClr>
              <a:buSzPct val="115000"/>
              <a:buFont typeface="Arial"/>
              <a:buChar char="•"/>
              <a:defRPr sz="1400" cap="none">
                <a:effectLst/>
              </a:defRPr>
            </a:lvl5pPr>
            <a:lvl6pPr marL="2514537" indent="-228594" defTabSz="457189">
              <a:spcBef>
                <a:spcPct val="20000"/>
              </a:spcBef>
              <a:spcAft>
                <a:spcPts val="600"/>
              </a:spcAft>
              <a:buClr>
                <a:schemeClr val="accent1"/>
              </a:buClr>
              <a:buSzPct val="115000"/>
              <a:buFont typeface="Arial"/>
              <a:buChar char="•"/>
              <a:defRPr sz="1400" cap="none">
                <a:effectLst/>
              </a:defRPr>
            </a:lvl6pPr>
            <a:lvl7pPr marL="2971726" indent="-228594" defTabSz="457189">
              <a:spcBef>
                <a:spcPct val="20000"/>
              </a:spcBef>
              <a:spcAft>
                <a:spcPts val="600"/>
              </a:spcAft>
              <a:buClr>
                <a:schemeClr val="accent1"/>
              </a:buClr>
              <a:buSzPct val="115000"/>
              <a:buFont typeface="Arial"/>
              <a:buChar char="•"/>
              <a:defRPr sz="1400" cap="none">
                <a:effectLst/>
              </a:defRPr>
            </a:lvl7pPr>
            <a:lvl8pPr marL="3428914" indent="-228594" defTabSz="457189">
              <a:spcBef>
                <a:spcPct val="20000"/>
              </a:spcBef>
              <a:spcAft>
                <a:spcPts val="600"/>
              </a:spcAft>
              <a:buClr>
                <a:schemeClr val="accent1"/>
              </a:buClr>
              <a:buSzPct val="115000"/>
              <a:buFont typeface="Arial"/>
              <a:buChar char="•"/>
              <a:defRPr sz="1400" cap="none">
                <a:effectLst/>
              </a:defRPr>
            </a:lvl8pPr>
            <a:lvl9pPr marL="3886103" indent="-228594" defTabSz="457189">
              <a:spcBef>
                <a:spcPct val="20000"/>
              </a:spcBef>
              <a:spcAft>
                <a:spcPts val="600"/>
              </a:spcAft>
              <a:buClr>
                <a:schemeClr val="accent1"/>
              </a:buClr>
              <a:buSzPct val="115000"/>
              <a:buFont typeface="Arial"/>
              <a:buChar char="•"/>
              <a:defRPr sz="1400" cap="none">
                <a:effectLst/>
              </a:defRPr>
            </a:lvl9pPr>
          </a:lstStyle>
          <a:p>
            <a:pPr marL="0" lvl="0" indent="0">
              <a:buNone/>
            </a:pPr>
            <a:r>
              <a:rPr lang="en-US" sz="1400" b="1" u="sng" dirty="0" smtClean="0"/>
              <a:t>Filter Context</a:t>
            </a:r>
            <a:r>
              <a:rPr lang="en-US" sz="1400" dirty="0" smtClean="0"/>
              <a:t>:- </a:t>
            </a:r>
            <a:r>
              <a:rPr lang="en-US" sz="1400" dirty="0"/>
              <a:t>The filter context is the set of filters applied to data model before the evaluation of DAX expression starts</a:t>
            </a:r>
            <a:r>
              <a:rPr lang="en-US" sz="1400" dirty="0" smtClean="0"/>
              <a:t>.</a:t>
            </a:r>
          </a:p>
          <a:p>
            <a:pPr lvl="0">
              <a:buFont typeface="Wingdings" panose="05000000000000000000" pitchFamily="2" charset="2"/>
              <a:buChar char="Ø"/>
            </a:pPr>
            <a:r>
              <a:rPr lang="en-US" sz="1200" dirty="0" smtClean="0"/>
              <a:t>Slicers</a:t>
            </a:r>
            <a:r>
              <a:rPr lang="en-US" sz="1200" dirty="0"/>
              <a:t>.</a:t>
            </a:r>
          </a:p>
          <a:p>
            <a:pPr>
              <a:buFont typeface="Wingdings" panose="05000000000000000000" pitchFamily="2" charset="2"/>
              <a:buChar char="Ø"/>
            </a:pPr>
            <a:r>
              <a:rPr lang="en-US" sz="1200" dirty="0"/>
              <a:t>Filters on visual.</a:t>
            </a:r>
          </a:p>
          <a:p>
            <a:pPr lvl="0">
              <a:buFont typeface="Wingdings" panose="05000000000000000000" pitchFamily="2" charset="2"/>
              <a:buChar char="Ø"/>
            </a:pPr>
            <a:r>
              <a:rPr lang="en-US" sz="1200" dirty="0"/>
              <a:t>In Matrix visual based on row and column data fields.</a:t>
            </a:r>
          </a:p>
          <a:p>
            <a:pPr lvl="0">
              <a:buFont typeface="Wingdings" panose="05000000000000000000" pitchFamily="2" charset="2"/>
              <a:buChar char="Ø"/>
            </a:pPr>
            <a:r>
              <a:rPr lang="en-US" sz="1200" dirty="0"/>
              <a:t>Power </a:t>
            </a:r>
            <a:r>
              <a:rPr lang="en-US" sz="1200" dirty="0" smtClean="0"/>
              <a:t>BI </a:t>
            </a:r>
            <a:r>
              <a:rPr lang="en-US" sz="1200" dirty="0"/>
              <a:t>filters.</a:t>
            </a:r>
          </a:p>
          <a:p>
            <a:pPr marL="0" lvl="0" indent="0">
              <a:buNone/>
            </a:pPr>
            <a:endParaRPr lang="en-US" sz="1400" dirty="0"/>
          </a:p>
          <a:p>
            <a:pPr marL="0" indent="0">
              <a:buNone/>
            </a:pPr>
            <a:r>
              <a:rPr lang="en-US" sz="1400" dirty="0" smtClean="0"/>
              <a:t> </a:t>
            </a:r>
          </a:p>
          <a:p>
            <a:pPr marL="0" indent="0">
              <a:buNone/>
            </a:pPr>
            <a:endParaRPr lang="en-US" sz="1400" dirty="0"/>
          </a:p>
        </p:txBody>
      </p:sp>
      <p:sp>
        <p:nvSpPr>
          <p:cNvPr id="8" name="Content Placeholder 2"/>
          <p:cNvSpPr txBox="1">
            <a:spLocks/>
          </p:cNvSpPr>
          <p:nvPr/>
        </p:nvSpPr>
        <p:spPr>
          <a:xfrm>
            <a:off x="5910682" y="645198"/>
            <a:ext cx="5530292" cy="1805395"/>
          </a:xfrm>
          <a:prstGeom prst="rect">
            <a:avLst/>
          </a:prstGeom>
        </p:spPr>
        <p:style>
          <a:lnRef idx="2">
            <a:schemeClr val="accent1"/>
          </a:lnRef>
          <a:fillRef idx="1">
            <a:schemeClr val="lt1"/>
          </a:fillRef>
          <a:effectRef idx="0">
            <a:schemeClr val="accent1"/>
          </a:effectRef>
          <a:fontRef idx="minor">
            <a:schemeClr val="dk1"/>
          </a:fontRef>
        </p:style>
        <p:txBody>
          <a:bodyPr vert="horz" lIns="91440" tIns="0" rIns="91440" bIns="365760" rtlCol="0" anchor="t">
            <a:noAutofit/>
          </a:bodyPr>
          <a:lstStyle>
            <a:lvl1pPr marL="285744" indent="-285744" defTabSz="457189">
              <a:spcBef>
                <a:spcPct val="20000"/>
              </a:spcBef>
              <a:spcAft>
                <a:spcPts val="600"/>
              </a:spcAft>
              <a:buClr>
                <a:schemeClr val="accent1"/>
              </a:buClr>
              <a:buSzPct val="115000"/>
              <a:buFont typeface="Arial"/>
              <a:buChar char="•"/>
              <a:defRPr cap="none">
                <a:effectLst/>
              </a:defRPr>
            </a:lvl1pPr>
            <a:lvl2pPr marL="742932" indent="-285744" defTabSz="457189">
              <a:spcBef>
                <a:spcPct val="20000"/>
              </a:spcBef>
              <a:spcAft>
                <a:spcPts val="600"/>
              </a:spcAft>
              <a:buClr>
                <a:schemeClr val="accent1"/>
              </a:buClr>
              <a:buSzPct val="115000"/>
              <a:buFont typeface="Arial"/>
              <a:buChar char="•"/>
              <a:defRPr sz="2000" cap="none">
                <a:effectLst/>
              </a:defRPr>
            </a:lvl2pPr>
            <a:lvl3pPr marL="1200121" indent="-285744" defTabSz="457189">
              <a:spcBef>
                <a:spcPct val="20000"/>
              </a:spcBef>
              <a:spcAft>
                <a:spcPts val="600"/>
              </a:spcAft>
              <a:buClr>
                <a:schemeClr val="accent1"/>
              </a:buClr>
              <a:buSzPct val="115000"/>
              <a:buFont typeface="Arial"/>
              <a:buChar char="•"/>
              <a:defRPr cap="none">
                <a:effectLst/>
              </a:defRPr>
            </a:lvl3pPr>
            <a:lvl4pPr marL="1543012" indent="-171446" defTabSz="457189">
              <a:spcBef>
                <a:spcPct val="20000"/>
              </a:spcBef>
              <a:spcAft>
                <a:spcPts val="600"/>
              </a:spcAft>
              <a:buClr>
                <a:schemeClr val="accent1"/>
              </a:buClr>
              <a:buSzPct val="115000"/>
              <a:buFont typeface="Arial"/>
              <a:buChar char="•"/>
              <a:defRPr sz="1600" cap="none">
                <a:effectLst/>
              </a:defRPr>
            </a:lvl4pPr>
            <a:lvl5pPr marL="2000201" indent="-171446" defTabSz="457189">
              <a:spcBef>
                <a:spcPct val="20000"/>
              </a:spcBef>
              <a:spcAft>
                <a:spcPts val="600"/>
              </a:spcAft>
              <a:buClr>
                <a:schemeClr val="accent1"/>
              </a:buClr>
              <a:buSzPct val="115000"/>
              <a:buFont typeface="Arial"/>
              <a:buChar char="•"/>
              <a:defRPr sz="1400" cap="none">
                <a:effectLst/>
              </a:defRPr>
            </a:lvl5pPr>
            <a:lvl6pPr marL="2514537" indent="-228594" defTabSz="457189">
              <a:spcBef>
                <a:spcPct val="20000"/>
              </a:spcBef>
              <a:spcAft>
                <a:spcPts val="600"/>
              </a:spcAft>
              <a:buClr>
                <a:schemeClr val="accent1"/>
              </a:buClr>
              <a:buSzPct val="115000"/>
              <a:buFont typeface="Arial"/>
              <a:buChar char="•"/>
              <a:defRPr sz="1400" cap="none">
                <a:effectLst/>
              </a:defRPr>
            </a:lvl6pPr>
            <a:lvl7pPr marL="2971726" indent="-228594" defTabSz="457189">
              <a:spcBef>
                <a:spcPct val="20000"/>
              </a:spcBef>
              <a:spcAft>
                <a:spcPts val="600"/>
              </a:spcAft>
              <a:buClr>
                <a:schemeClr val="accent1"/>
              </a:buClr>
              <a:buSzPct val="115000"/>
              <a:buFont typeface="Arial"/>
              <a:buChar char="•"/>
              <a:defRPr sz="1400" cap="none">
                <a:effectLst/>
              </a:defRPr>
            </a:lvl7pPr>
            <a:lvl8pPr marL="3428914" indent="-228594" defTabSz="457189">
              <a:spcBef>
                <a:spcPct val="20000"/>
              </a:spcBef>
              <a:spcAft>
                <a:spcPts val="600"/>
              </a:spcAft>
              <a:buClr>
                <a:schemeClr val="accent1"/>
              </a:buClr>
              <a:buSzPct val="115000"/>
              <a:buFont typeface="Arial"/>
              <a:buChar char="•"/>
              <a:defRPr sz="1400" cap="none">
                <a:effectLst/>
              </a:defRPr>
            </a:lvl8pPr>
            <a:lvl9pPr marL="3886103" indent="-228594" defTabSz="457189">
              <a:spcBef>
                <a:spcPct val="20000"/>
              </a:spcBef>
              <a:spcAft>
                <a:spcPts val="600"/>
              </a:spcAft>
              <a:buClr>
                <a:schemeClr val="accent1"/>
              </a:buClr>
              <a:buSzPct val="115000"/>
              <a:buFont typeface="Arial"/>
              <a:buChar char="•"/>
              <a:defRPr sz="1400" cap="none">
                <a:effectLst/>
              </a:defRPr>
            </a:lvl9pPr>
          </a:lstStyle>
          <a:p>
            <a:pPr marL="0" indent="0">
              <a:buNone/>
            </a:pPr>
            <a:r>
              <a:rPr lang="en-US" sz="1400" b="1" u="sng" dirty="0" smtClean="0"/>
              <a:t>Row Context</a:t>
            </a:r>
            <a:r>
              <a:rPr lang="en-US" sz="1400" dirty="0" smtClean="0"/>
              <a:t>:- In </a:t>
            </a:r>
            <a:r>
              <a:rPr lang="en-US" sz="1400" dirty="0"/>
              <a:t>the row context exists in either a calculated column or an iterating DAX functions such </a:t>
            </a:r>
            <a:r>
              <a:rPr lang="en-US" sz="1400" dirty="0" smtClean="0"/>
              <a:t>as </a:t>
            </a:r>
            <a:r>
              <a:rPr lang="en-US" sz="1400" b="1" dirty="0" err="1" smtClean="0"/>
              <a:t>Sumx</a:t>
            </a:r>
            <a:r>
              <a:rPr lang="en-US" sz="1400" b="1" dirty="0" smtClean="0"/>
              <a:t> </a:t>
            </a:r>
            <a:r>
              <a:rPr lang="en-US" sz="1400" b="1" dirty="0"/>
              <a:t>, </a:t>
            </a:r>
            <a:r>
              <a:rPr lang="en-US" sz="1400" b="1" dirty="0" err="1"/>
              <a:t>Averagex</a:t>
            </a:r>
            <a:r>
              <a:rPr lang="en-US" sz="1400" b="1" dirty="0"/>
              <a:t>, </a:t>
            </a:r>
            <a:r>
              <a:rPr lang="en-US" sz="1400" b="1" dirty="0" err="1"/>
              <a:t>countx</a:t>
            </a:r>
            <a:r>
              <a:rPr lang="en-US" sz="1400" b="1" dirty="0"/>
              <a:t> , filter &amp; </a:t>
            </a:r>
            <a:r>
              <a:rPr lang="en-US" sz="1400" b="1" dirty="0" err="1"/>
              <a:t>Addcolumns</a:t>
            </a:r>
            <a:r>
              <a:rPr lang="en-US" sz="1400" dirty="0"/>
              <a:t> etc.</a:t>
            </a:r>
          </a:p>
          <a:p>
            <a:pPr marL="0" lvl="0" indent="0">
              <a:buNone/>
            </a:pPr>
            <a:r>
              <a:rPr lang="en-US" sz="1400" dirty="0"/>
              <a:t>Below diagram we have created calculated column, in this column row by row calculation that is the reason this is row context.</a:t>
            </a:r>
          </a:p>
          <a:p>
            <a:pPr marL="0" indent="0">
              <a:buNone/>
            </a:pPr>
            <a:endParaRPr lang="en-US" sz="1400" dirty="0"/>
          </a:p>
        </p:txBody>
      </p:sp>
      <p:pic>
        <p:nvPicPr>
          <p:cNvPr id="10" name="Picture 9"/>
          <p:cNvPicPr/>
          <p:nvPr/>
        </p:nvPicPr>
        <p:blipFill>
          <a:blip r:embed="rId3"/>
          <a:stretch>
            <a:fillRect/>
          </a:stretch>
        </p:blipFill>
        <p:spPr>
          <a:xfrm>
            <a:off x="5910682" y="2896820"/>
            <a:ext cx="5595520" cy="2475566"/>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stretch>
            <a:fillRect/>
          </a:stretch>
        </p:blipFill>
        <p:spPr>
          <a:xfrm>
            <a:off x="665030" y="2538374"/>
            <a:ext cx="5033511" cy="34924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6323991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a:spLocks noGrp="1"/>
          </p:cNvSpPr>
          <p:nvPr>
            <p:ph type="title"/>
          </p:nvPr>
        </p:nvSpPr>
        <p:spPr>
          <a:xfrm>
            <a:off x="499948" y="67735"/>
            <a:ext cx="11097319" cy="370880"/>
          </a:xfrm>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p>
            <a:r>
              <a:rPr lang="en-US" sz="2000" b="1" dirty="0" smtClean="0">
                <a:ln w="0"/>
                <a:solidFill>
                  <a:schemeClr val="tx1"/>
                </a:solidFill>
                <a:effectLst>
                  <a:outerShdw blurRad="38100" dist="38100" dir="2700000" algn="tl">
                    <a:srgbClr val="000000">
                      <a:alpha val="43137"/>
                    </a:srgbClr>
                  </a:outerShdw>
                </a:effectLst>
              </a:rPr>
              <a:t>Measure / Calculated Column /Calculated Table</a:t>
            </a:r>
            <a:endParaRPr lang="en-US" sz="2000" b="1" dirty="0">
              <a:ln w="0"/>
              <a:solidFill>
                <a:schemeClr val="tx1"/>
              </a:solidFill>
              <a:effectLst>
                <a:outerShdw blurRad="38100" dist="38100" dir="2700000" algn="tl">
                  <a:srgbClr val="000000">
                    <a:alpha val="43137"/>
                  </a:srgbClr>
                </a:outerShdw>
              </a:effectLst>
              <a:latin typeface="+mn-lt"/>
              <a:ea typeface="+mn-ea"/>
              <a:cs typeface="+mn-cs"/>
            </a:endParaRPr>
          </a:p>
        </p:txBody>
      </p:sp>
      <p:sp>
        <p:nvSpPr>
          <p:cNvPr id="7" name="Content Placeholder 2"/>
          <p:cNvSpPr txBox="1">
            <a:spLocks/>
          </p:cNvSpPr>
          <p:nvPr/>
        </p:nvSpPr>
        <p:spPr>
          <a:xfrm>
            <a:off x="691563" y="645198"/>
            <a:ext cx="10842171" cy="5578869"/>
          </a:xfrm>
          <a:prstGeom prst="rect">
            <a:avLst/>
          </a:prstGeom>
        </p:spPr>
        <p:style>
          <a:lnRef idx="2">
            <a:schemeClr val="accent1"/>
          </a:lnRef>
          <a:fillRef idx="1">
            <a:schemeClr val="lt1"/>
          </a:fillRef>
          <a:effectRef idx="0">
            <a:schemeClr val="accent1"/>
          </a:effectRef>
          <a:fontRef idx="minor">
            <a:schemeClr val="dk1"/>
          </a:fontRef>
        </p:style>
        <p:txBody>
          <a:bodyPr vert="horz" lIns="91440" tIns="0" rIns="91440" bIns="365760" rtlCol="0" anchor="t">
            <a:noAutofit/>
          </a:bodyPr>
          <a:lstStyle>
            <a:lvl1pPr marL="285744" indent="-285744" defTabSz="457189">
              <a:spcBef>
                <a:spcPct val="20000"/>
              </a:spcBef>
              <a:spcAft>
                <a:spcPts val="600"/>
              </a:spcAft>
              <a:buClr>
                <a:schemeClr val="accent1"/>
              </a:buClr>
              <a:buSzPct val="115000"/>
              <a:buFont typeface="Arial"/>
              <a:buChar char="•"/>
              <a:defRPr cap="none">
                <a:effectLst/>
              </a:defRPr>
            </a:lvl1pPr>
            <a:lvl2pPr marL="742932" indent="-285744" defTabSz="457189">
              <a:spcBef>
                <a:spcPct val="20000"/>
              </a:spcBef>
              <a:spcAft>
                <a:spcPts val="600"/>
              </a:spcAft>
              <a:buClr>
                <a:schemeClr val="accent1"/>
              </a:buClr>
              <a:buSzPct val="115000"/>
              <a:buFont typeface="Arial"/>
              <a:buChar char="•"/>
              <a:defRPr sz="2000" cap="none">
                <a:effectLst/>
              </a:defRPr>
            </a:lvl2pPr>
            <a:lvl3pPr marL="1200121" indent="-285744" defTabSz="457189">
              <a:spcBef>
                <a:spcPct val="20000"/>
              </a:spcBef>
              <a:spcAft>
                <a:spcPts val="600"/>
              </a:spcAft>
              <a:buClr>
                <a:schemeClr val="accent1"/>
              </a:buClr>
              <a:buSzPct val="115000"/>
              <a:buFont typeface="Arial"/>
              <a:buChar char="•"/>
              <a:defRPr cap="none">
                <a:effectLst/>
              </a:defRPr>
            </a:lvl3pPr>
            <a:lvl4pPr marL="1543012" indent="-171446" defTabSz="457189">
              <a:spcBef>
                <a:spcPct val="20000"/>
              </a:spcBef>
              <a:spcAft>
                <a:spcPts val="600"/>
              </a:spcAft>
              <a:buClr>
                <a:schemeClr val="accent1"/>
              </a:buClr>
              <a:buSzPct val="115000"/>
              <a:buFont typeface="Arial"/>
              <a:buChar char="•"/>
              <a:defRPr sz="1600" cap="none">
                <a:effectLst/>
              </a:defRPr>
            </a:lvl4pPr>
            <a:lvl5pPr marL="2000201" indent="-171446" defTabSz="457189">
              <a:spcBef>
                <a:spcPct val="20000"/>
              </a:spcBef>
              <a:spcAft>
                <a:spcPts val="600"/>
              </a:spcAft>
              <a:buClr>
                <a:schemeClr val="accent1"/>
              </a:buClr>
              <a:buSzPct val="115000"/>
              <a:buFont typeface="Arial"/>
              <a:buChar char="•"/>
              <a:defRPr sz="1400" cap="none">
                <a:effectLst/>
              </a:defRPr>
            </a:lvl5pPr>
            <a:lvl6pPr marL="2514537" indent="-228594" defTabSz="457189">
              <a:spcBef>
                <a:spcPct val="20000"/>
              </a:spcBef>
              <a:spcAft>
                <a:spcPts val="600"/>
              </a:spcAft>
              <a:buClr>
                <a:schemeClr val="accent1"/>
              </a:buClr>
              <a:buSzPct val="115000"/>
              <a:buFont typeface="Arial"/>
              <a:buChar char="•"/>
              <a:defRPr sz="1400" cap="none">
                <a:effectLst/>
              </a:defRPr>
            </a:lvl6pPr>
            <a:lvl7pPr marL="2971726" indent="-228594" defTabSz="457189">
              <a:spcBef>
                <a:spcPct val="20000"/>
              </a:spcBef>
              <a:spcAft>
                <a:spcPts val="600"/>
              </a:spcAft>
              <a:buClr>
                <a:schemeClr val="accent1"/>
              </a:buClr>
              <a:buSzPct val="115000"/>
              <a:buFont typeface="Arial"/>
              <a:buChar char="•"/>
              <a:defRPr sz="1400" cap="none">
                <a:effectLst/>
              </a:defRPr>
            </a:lvl7pPr>
            <a:lvl8pPr marL="3428914" indent="-228594" defTabSz="457189">
              <a:spcBef>
                <a:spcPct val="20000"/>
              </a:spcBef>
              <a:spcAft>
                <a:spcPts val="600"/>
              </a:spcAft>
              <a:buClr>
                <a:schemeClr val="accent1"/>
              </a:buClr>
              <a:buSzPct val="115000"/>
              <a:buFont typeface="Arial"/>
              <a:buChar char="•"/>
              <a:defRPr sz="1400" cap="none">
                <a:effectLst/>
              </a:defRPr>
            </a:lvl8pPr>
            <a:lvl9pPr marL="3886103" indent="-228594" defTabSz="457189">
              <a:spcBef>
                <a:spcPct val="20000"/>
              </a:spcBef>
              <a:spcAft>
                <a:spcPts val="600"/>
              </a:spcAft>
              <a:buClr>
                <a:schemeClr val="accent1"/>
              </a:buClr>
              <a:buSzPct val="115000"/>
              <a:buFont typeface="Arial"/>
              <a:buChar char="•"/>
              <a:defRPr sz="1400" cap="none">
                <a:effectLst/>
              </a:defRPr>
            </a:lvl9pPr>
          </a:lstStyle>
          <a:p>
            <a:pPr marL="0" indent="0">
              <a:buNone/>
            </a:pPr>
            <a:r>
              <a:rPr lang="en-US" sz="1400" b="1" u="sng" dirty="0" smtClean="0"/>
              <a:t>Calculated Column </a:t>
            </a:r>
            <a:r>
              <a:rPr lang="en-US" sz="1400" dirty="0" smtClean="0"/>
              <a:t>:-</a:t>
            </a:r>
          </a:p>
          <a:p>
            <a:r>
              <a:rPr lang="en-US" sz="1400" dirty="0" smtClean="0"/>
              <a:t>A </a:t>
            </a:r>
            <a:r>
              <a:rPr lang="en-US" sz="1400" dirty="0"/>
              <a:t>calculated column is evaluated in a row context (row by </a:t>
            </a:r>
            <a:r>
              <a:rPr lang="en-US" sz="1400" dirty="0" smtClean="0"/>
              <a:t>row calculation).</a:t>
            </a:r>
            <a:endParaRPr lang="en-US" sz="1400" dirty="0"/>
          </a:p>
          <a:p>
            <a:r>
              <a:rPr lang="en-US" sz="1400" dirty="0"/>
              <a:t>A calculated column belongs to a single </a:t>
            </a:r>
            <a:r>
              <a:rPr lang="en-US" sz="1400" dirty="0" smtClean="0"/>
              <a:t>table.</a:t>
            </a:r>
          </a:p>
          <a:p>
            <a:r>
              <a:rPr lang="en-US" sz="1400" dirty="0" smtClean="0"/>
              <a:t>Name Should be unique in the table level</a:t>
            </a:r>
            <a:endParaRPr lang="en-US" sz="1400" dirty="0"/>
          </a:p>
          <a:p>
            <a:r>
              <a:rPr lang="en-US" sz="1400" dirty="0"/>
              <a:t>Its allocated memory of data </a:t>
            </a:r>
            <a:r>
              <a:rPr lang="en-US" sz="1400" dirty="0" smtClean="0"/>
              <a:t>model</a:t>
            </a:r>
          </a:p>
          <a:p>
            <a:r>
              <a:rPr lang="en-US" sz="1400" b="1" i="1" dirty="0" smtClean="0">
                <a:solidFill>
                  <a:schemeClr val="accent6">
                    <a:lumMod val="50000"/>
                  </a:schemeClr>
                </a:solidFill>
              </a:rPr>
              <a:t>E.g.:- </a:t>
            </a:r>
            <a:r>
              <a:rPr lang="en-US" sz="1200" b="1" i="1" dirty="0">
                <a:solidFill>
                  <a:schemeClr val="accent6">
                    <a:lumMod val="50000"/>
                  </a:schemeClr>
                </a:solidFill>
              </a:rPr>
              <a:t>Sum Sales </a:t>
            </a:r>
            <a:r>
              <a:rPr lang="en-US" sz="1200" b="1" i="1" dirty="0" err="1" smtClean="0">
                <a:solidFill>
                  <a:schemeClr val="accent6">
                    <a:lumMod val="50000"/>
                  </a:schemeClr>
                </a:solidFill>
              </a:rPr>
              <a:t>Amount_column</a:t>
            </a:r>
            <a:r>
              <a:rPr lang="en-US" sz="1200" b="1" i="1" dirty="0" smtClean="0">
                <a:solidFill>
                  <a:schemeClr val="accent6">
                    <a:lumMod val="50000"/>
                  </a:schemeClr>
                </a:solidFill>
              </a:rPr>
              <a:t> </a:t>
            </a:r>
            <a:r>
              <a:rPr lang="en-US" sz="1200" b="1" i="1" dirty="0">
                <a:solidFill>
                  <a:schemeClr val="accent6">
                    <a:lumMod val="50000"/>
                  </a:schemeClr>
                </a:solidFill>
              </a:rPr>
              <a:t>= SUM(</a:t>
            </a:r>
            <a:r>
              <a:rPr lang="en-US" sz="1200" b="1" i="1" dirty="0" err="1">
                <a:solidFill>
                  <a:schemeClr val="accent6">
                    <a:lumMod val="50000"/>
                  </a:schemeClr>
                </a:solidFill>
              </a:rPr>
              <a:t>FactInternetSales</a:t>
            </a:r>
            <a:r>
              <a:rPr lang="en-US" sz="1200" b="1" i="1" dirty="0">
                <a:solidFill>
                  <a:schemeClr val="accent6">
                    <a:lumMod val="50000"/>
                  </a:schemeClr>
                </a:solidFill>
              </a:rPr>
              <a:t>[</a:t>
            </a:r>
            <a:r>
              <a:rPr lang="en-US" sz="1200" b="1" i="1" dirty="0" err="1">
                <a:solidFill>
                  <a:schemeClr val="accent6">
                    <a:lumMod val="50000"/>
                  </a:schemeClr>
                </a:solidFill>
              </a:rPr>
              <a:t>SalesAmount</a:t>
            </a:r>
            <a:r>
              <a:rPr lang="en-US" sz="1200" b="1" i="1" dirty="0" smtClean="0">
                <a:solidFill>
                  <a:schemeClr val="accent6">
                    <a:lumMod val="50000"/>
                  </a:schemeClr>
                </a:solidFill>
              </a:rPr>
              <a:t>])</a:t>
            </a:r>
          </a:p>
          <a:p>
            <a:pPr marL="0" indent="0">
              <a:buNone/>
            </a:pPr>
            <a:r>
              <a:rPr lang="en-US" sz="1400" b="1" u="sng" dirty="0" smtClean="0"/>
              <a:t>Measure</a:t>
            </a:r>
            <a:r>
              <a:rPr lang="en-US" sz="1400" dirty="0" smtClean="0"/>
              <a:t>:-</a:t>
            </a:r>
          </a:p>
          <a:p>
            <a:r>
              <a:rPr lang="en-US" sz="1400" dirty="0"/>
              <a:t>While a measure is evaluated in the filter context.</a:t>
            </a:r>
          </a:p>
          <a:p>
            <a:r>
              <a:rPr lang="en-US" sz="1400" dirty="0"/>
              <a:t>While a measure belongs to the whole data model</a:t>
            </a:r>
            <a:r>
              <a:rPr lang="en-US" sz="1400" dirty="0" smtClean="0"/>
              <a:t>.</a:t>
            </a:r>
          </a:p>
          <a:p>
            <a:r>
              <a:rPr lang="en-US" sz="1400" dirty="0" smtClean="0"/>
              <a:t>Measure Name should be unique in model level.</a:t>
            </a:r>
            <a:endParaRPr lang="en-US" sz="1400" dirty="0"/>
          </a:p>
          <a:p>
            <a:r>
              <a:rPr lang="en-US" sz="1400" dirty="0"/>
              <a:t>Not physical </a:t>
            </a:r>
            <a:r>
              <a:rPr lang="en-US" sz="1400" dirty="0" smtClean="0"/>
              <a:t>consumption in </a:t>
            </a:r>
            <a:r>
              <a:rPr lang="en-US" sz="1400" dirty="0"/>
              <a:t>the model. It run on the </a:t>
            </a:r>
            <a:r>
              <a:rPr lang="en-US" sz="1400" dirty="0" smtClean="0"/>
              <a:t>fly or on runtime</a:t>
            </a:r>
          </a:p>
          <a:p>
            <a:r>
              <a:rPr lang="en-US" sz="1200" b="1" i="1" dirty="0" smtClean="0">
                <a:solidFill>
                  <a:schemeClr val="accent6">
                    <a:lumMod val="50000"/>
                  </a:schemeClr>
                </a:solidFill>
              </a:rPr>
              <a:t>E.g.:- </a:t>
            </a:r>
            <a:r>
              <a:rPr lang="en-US" sz="1200" b="1" i="1" dirty="0">
                <a:solidFill>
                  <a:schemeClr val="accent6">
                    <a:lumMod val="50000"/>
                  </a:schemeClr>
                </a:solidFill>
              </a:rPr>
              <a:t>Sum Sales </a:t>
            </a:r>
            <a:r>
              <a:rPr lang="en-US" sz="1200" b="1" i="1" dirty="0" err="1">
                <a:solidFill>
                  <a:schemeClr val="accent6">
                    <a:lumMod val="50000"/>
                  </a:schemeClr>
                </a:solidFill>
              </a:rPr>
              <a:t>Amount_Measure</a:t>
            </a:r>
            <a:r>
              <a:rPr lang="en-US" sz="1200" b="1" i="1" dirty="0">
                <a:solidFill>
                  <a:schemeClr val="accent6">
                    <a:lumMod val="50000"/>
                  </a:schemeClr>
                </a:solidFill>
              </a:rPr>
              <a:t> = SUM(</a:t>
            </a:r>
            <a:r>
              <a:rPr lang="en-US" sz="1200" b="1" i="1" dirty="0" err="1">
                <a:solidFill>
                  <a:schemeClr val="accent6">
                    <a:lumMod val="50000"/>
                  </a:schemeClr>
                </a:solidFill>
              </a:rPr>
              <a:t>FactInternetSales</a:t>
            </a:r>
            <a:r>
              <a:rPr lang="en-US" sz="1200" b="1" i="1" dirty="0">
                <a:solidFill>
                  <a:schemeClr val="accent6">
                    <a:lumMod val="50000"/>
                  </a:schemeClr>
                </a:solidFill>
              </a:rPr>
              <a:t>[</a:t>
            </a:r>
            <a:r>
              <a:rPr lang="en-US" sz="1200" b="1" i="1" dirty="0" err="1">
                <a:solidFill>
                  <a:schemeClr val="accent6">
                    <a:lumMod val="50000"/>
                  </a:schemeClr>
                </a:solidFill>
              </a:rPr>
              <a:t>SalesAmount</a:t>
            </a:r>
            <a:r>
              <a:rPr lang="en-US" sz="1200" b="1" i="1" dirty="0">
                <a:solidFill>
                  <a:schemeClr val="accent6">
                    <a:lumMod val="50000"/>
                  </a:schemeClr>
                </a:solidFill>
              </a:rPr>
              <a:t>])</a:t>
            </a:r>
          </a:p>
          <a:p>
            <a:pPr marL="0" indent="0">
              <a:buNone/>
            </a:pPr>
            <a:r>
              <a:rPr lang="en-US" sz="1400" b="1" u="sng" dirty="0" smtClean="0"/>
              <a:t>Calculated Table</a:t>
            </a:r>
            <a:r>
              <a:rPr lang="en-US" sz="1400" dirty="0" smtClean="0"/>
              <a:t>:-</a:t>
            </a:r>
            <a:endParaRPr lang="en-US" sz="1400" dirty="0"/>
          </a:p>
          <a:p>
            <a:r>
              <a:rPr lang="en-US" sz="1400" dirty="0"/>
              <a:t>A calculated table in power bi is a virtual table created through DAX expression that can be used for customized calculations and analysis within power BI data model</a:t>
            </a:r>
            <a:r>
              <a:rPr lang="en-US" sz="1400" dirty="0" smtClean="0"/>
              <a:t>.</a:t>
            </a:r>
          </a:p>
          <a:p>
            <a:r>
              <a:rPr lang="en-US" sz="1400" dirty="0" smtClean="0"/>
              <a:t>Its return as a table.</a:t>
            </a:r>
          </a:p>
          <a:p>
            <a:r>
              <a:rPr lang="en-US" sz="1400" b="1" i="1" dirty="0" smtClean="0">
                <a:solidFill>
                  <a:schemeClr val="accent6">
                    <a:lumMod val="50000"/>
                  </a:schemeClr>
                </a:solidFill>
              </a:rPr>
              <a:t>E.g.:- </a:t>
            </a:r>
            <a:r>
              <a:rPr lang="en-US" sz="1400" b="1" i="1" dirty="0" err="1" smtClean="0">
                <a:solidFill>
                  <a:schemeClr val="accent6">
                    <a:lumMod val="50000"/>
                  </a:schemeClr>
                </a:solidFill>
              </a:rPr>
              <a:t>Datetime</a:t>
            </a:r>
            <a:r>
              <a:rPr lang="en-US" sz="1400" b="1" i="1" dirty="0" smtClean="0">
                <a:solidFill>
                  <a:schemeClr val="accent6">
                    <a:lumMod val="50000"/>
                  </a:schemeClr>
                </a:solidFill>
              </a:rPr>
              <a:t>= </a:t>
            </a:r>
            <a:r>
              <a:rPr lang="en-US" sz="1400" b="1" i="1" dirty="0" err="1" smtClean="0">
                <a:solidFill>
                  <a:schemeClr val="accent6">
                    <a:lumMod val="50000"/>
                  </a:schemeClr>
                </a:solidFill>
              </a:rPr>
              <a:t>CalenderAuto</a:t>
            </a:r>
            <a:r>
              <a:rPr lang="en-US" sz="1400" b="1" i="1" dirty="0" smtClean="0">
                <a:solidFill>
                  <a:schemeClr val="accent6">
                    <a:lumMod val="50000"/>
                  </a:schemeClr>
                </a:solidFill>
              </a:rPr>
              <a:t>()</a:t>
            </a:r>
            <a:endParaRPr lang="en-US" sz="1400" dirty="0"/>
          </a:p>
          <a:p>
            <a:pPr marL="0" indent="0">
              <a:buNone/>
            </a:pPr>
            <a:endParaRPr lang="en-US" sz="1400" dirty="0"/>
          </a:p>
          <a:p>
            <a:pPr marL="0" indent="0">
              <a:buNone/>
            </a:pPr>
            <a:endParaRPr lang="en-US" sz="1400" dirty="0"/>
          </a:p>
        </p:txBody>
      </p:sp>
      <p:pic>
        <p:nvPicPr>
          <p:cNvPr id="2" name="Picture 1"/>
          <p:cNvPicPr>
            <a:picLocks noChangeAspect="1"/>
          </p:cNvPicPr>
          <p:nvPr/>
        </p:nvPicPr>
        <p:blipFill>
          <a:blip r:embed="rId3"/>
          <a:stretch>
            <a:fillRect/>
          </a:stretch>
        </p:blipFill>
        <p:spPr>
          <a:xfrm>
            <a:off x="6255946" y="1198710"/>
            <a:ext cx="5277788" cy="21668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4289552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a:spLocks noGrp="1"/>
          </p:cNvSpPr>
          <p:nvPr>
            <p:ph type="title"/>
          </p:nvPr>
        </p:nvSpPr>
        <p:spPr>
          <a:xfrm>
            <a:off x="499948" y="67735"/>
            <a:ext cx="11097319" cy="370880"/>
          </a:xfrm>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p>
            <a:r>
              <a:rPr lang="en-US" sz="2000" b="1" dirty="0" smtClean="0">
                <a:ln w="0"/>
                <a:solidFill>
                  <a:schemeClr val="tx1"/>
                </a:solidFill>
                <a:effectLst>
                  <a:outerShdw blurRad="38100" dist="38100" dir="2700000" algn="tl">
                    <a:srgbClr val="000000">
                      <a:alpha val="43137"/>
                    </a:srgbClr>
                  </a:outerShdw>
                </a:effectLst>
              </a:rPr>
              <a:t>SUM and SUMX</a:t>
            </a:r>
            <a:endParaRPr lang="en-US" sz="2000" b="1" dirty="0">
              <a:ln w="0"/>
              <a:solidFill>
                <a:schemeClr val="tx1"/>
              </a:solidFill>
              <a:effectLst>
                <a:outerShdw blurRad="38100" dist="38100" dir="2700000" algn="tl">
                  <a:srgbClr val="000000">
                    <a:alpha val="43137"/>
                  </a:srgbClr>
                </a:outerShdw>
              </a:effectLst>
              <a:latin typeface="+mn-lt"/>
              <a:ea typeface="+mn-ea"/>
              <a:cs typeface="+mn-cs"/>
            </a:endParaRPr>
          </a:p>
        </p:txBody>
      </p:sp>
      <p:graphicFrame>
        <p:nvGraphicFramePr>
          <p:cNvPr id="3" name="Table 2"/>
          <p:cNvGraphicFramePr>
            <a:graphicFrameLocks noGrp="1"/>
          </p:cNvGraphicFramePr>
          <p:nvPr>
            <p:extLst>
              <p:ext uri="{D42A27DB-BD31-4B8C-83A1-F6EECF244321}">
                <p14:modId xmlns:p14="http://schemas.microsoft.com/office/powerpoint/2010/main" val="512247249"/>
              </p:ext>
            </p:extLst>
          </p:nvPr>
        </p:nvGraphicFramePr>
        <p:xfrm>
          <a:off x="1362198" y="660429"/>
          <a:ext cx="9280188" cy="2392680"/>
        </p:xfrm>
        <a:graphic>
          <a:graphicData uri="http://schemas.openxmlformats.org/drawingml/2006/table">
            <a:tbl>
              <a:tblPr firstRow="1" bandRow="1">
                <a:tableStyleId>{5C22544A-7EE6-4342-B048-85BDC9FD1C3A}</a:tableStyleId>
              </a:tblPr>
              <a:tblGrid>
                <a:gridCol w="4640094"/>
                <a:gridCol w="4640094"/>
              </a:tblGrid>
              <a:tr h="370840">
                <a:tc>
                  <a:txBody>
                    <a:bodyPr/>
                    <a:lstStyle/>
                    <a:p>
                      <a:pPr marL="0" indent="0" algn="ctr">
                        <a:buFont typeface="Wingdings" panose="05000000000000000000" pitchFamily="2" charset="2"/>
                        <a:buNone/>
                      </a:pPr>
                      <a:r>
                        <a:rPr lang="en-US" dirty="0" smtClean="0"/>
                        <a:t>SUM</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Wingdings" panose="05000000000000000000" pitchFamily="2" charset="2"/>
                        <a:buNone/>
                      </a:pPr>
                      <a:r>
                        <a:rPr lang="en-US" dirty="0" smtClean="0"/>
                        <a:t>SUMX</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285750" indent="-285750">
                        <a:buFont typeface="Wingdings" panose="05000000000000000000" pitchFamily="2" charset="2"/>
                        <a:buChar char="q"/>
                      </a:pPr>
                      <a:r>
                        <a:rPr lang="en-US" dirty="0" smtClean="0"/>
                        <a:t>SUM</a:t>
                      </a:r>
                      <a:r>
                        <a:rPr lang="en-US" baseline="0" dirty="0" smtClean="0"/>
                        <a:t> is used for simple aggregation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Wingdings" panose="05000000000000000000" pitchFamily="2" charset="2"/>
                        <a:buChar char="q"/>
                      </a:pPr>
                      <a:r>
                        <a:rPr lang="en-US" dirty="0" smtClean="0"/>
                        <a:t>SUMX is used for Row</a:t>
                      </a:r>
                      <a:r>
                        <a:rPr lang="en-US" baseline="0" dirty="0" smtClean="0"/>
                        <a:t> wise calculation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285750" indent="-285750">
                        <a:buFont typeface="Wingdings" panose="05000000000000000000" pitchFamily="2" charset="2"/>
                        <a:buChar char="q"/>
                      </a:pPr>
                      <a:r>
                        <a:rPr lang="en-US" dirty="0" smtClean="0"/>
                        <a:t>Scalar Value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Wingdings" panose="05000000000000000000" pitchFamily="2" charset="2"/>
                        <a:buChar char="q"/>
                      </a:pPr>
                      <a:r>
                        <a:rPr lang="en-US" dirty="0" smtClean="0"/>
                        <a:t>X is iteration function they perform row</a:t>
                      </a:r>
                      <a:r>
                        <a:rPr lang="en-US" baseline="0" dirty="0" smtClean="0"/>
                        <a:t> by row calculation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285750" indent="-285750">
                        <a:buFont typeface="Wingdings" panose="05000000000000000000" pitchFamily="2" charset="2"/>
                        <a:buChar char="q"/>
                      </a:pPr>
                      <a:r>
                        <a:rPr lang="en-US" dirty="0" smtClean="0"/>
                        <a:t>SUM (Column Name)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Wingdings" panose="05000000000000000000" pitchFamily="2" charset="2"/>
                        <a:buChar char="q"/>
                      </a:pPr>
                      <a:r>
                        <a:rPr lang="en-US" dirty="0" smtClean="0"/>
                        <a:t>SUMX(Table,</a:t>
                      </a:r>
                      <a:r>
                        <a:rPr lang="en-US" baseline="0" dirty="0" smtClean="0"/>
                        <a:t> Expression)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285750" indent="-285750">
                        <a:buFont typeface="Wingdings" panose="05000000000000000000" pitchFamily="2" charset="2"/>
                        <a:buChar char="q"/>
                      </a:pPr>
                      <a:r>
                        <a:rPr lang="en-US" dirty="0" smtClean="0"/>
                        <a:t>Its give</a:t>
                      </a:r>
                      <a:r>
                        <a:rPr lang="en-US" baseline="0" dirty="0" smtClean="0"/>
                        <a:t> us scalar value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Wingdings" panose="05000000000000000000" pitchFamily="2" charset="2"/>
                        <a:buChar char="q"/>
                      </a:pPr>
                      <a:r>
                        <a:rPr lang="en-US" dirty="0" smtClean="0"/>
                        <a:t>Iterating means to iterate through every single row and do a calculation.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9" name="Straight Connector 8"/>
          <p:cNvCxnSpPr/>
          <p:nvPr/>
        </p:nvCxnSpPr>
        <p:spPr>
          <a:xfrm flipH="1">
            <a:off x="5978178" y="3037380"/>
            <a:ext cx="16856" cy="3209739"/>
          </a:xfrm>
          <a:prstGeom prst="line">
            <a:avLst/>
          </a:prstGeom>
          <a:ln w="25400" cmpd="thickThin">
            <a:solidFill>
              <a:schemeClr val="tx1"/>
            </a:solidFill>
            <a:prstDash val="solid"/>
          </a:ln>
          <a:effectLst/>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383126" y="3136571"/>
            <a:ext cx="4518211" cy="523220"/>
          </a:xfrm>
          <a:prstGeom prst="rect">
            <a:avLst/>
          </a:prstGeom>
        </p:spPr>
        <p:txBody>
          <a:bodyPr wrap="square">
            <a:spAutoFit/>
          </a:bodyPr>
          <a:lstStyle/>
          <a:p>
            <a:r>
              <a:rPr lang="en-US" sz="1400" dirty="0">
                <a:solidFill>
                  <a:srgbClr val="000000"/>
                </a:solidFill>
                <a:latin typeface="Consolas" panose="020B0609020204030204" pitchFamily="49" charset="0"/>
              </a:rPr>
              <a:t>Total Product Cost = </a:t>
            </a:r>
            <a:r>
              <a:rPr lang="en-US" sz="1400" dirty="0">
                <a:solidFill>
                  <a:srgbClr val="3165BB"/>
                </a:solidFill>
                <a:latin typeface="Consolas" panose="020B0609020204030204" pitchFamily="49" charset="0"/>
              </a:rPr>
              <a:t>SUM</a:t>
            </a:r>
            <a:r>
              <a:rPr lang="en-US" sz="1400" dirty="0">
                <a:solidFill>
                  <a:srgbClr val="000000"/>
                </a:solidFill>
                <a:latin typeface="Consolas" panose="020B0609020204030204" pitchFamily="49" charset="0"/>
              </a:rPr>
              <a:t>(</a:t>
            </a:r>
            <a:r>
              <a:rPr lang="en-US" sz="1400" dirty="0" err="1">
                <a:solidFill>
                  <a:srgbClr val="001080"/>
                </a:solidFill>
                <a:latin typeface="Consolas" panose="020B0609020204030204" pitchFamily="49" charset="0"/>
              </a:rPr>
              <a:t>FactInternetSales</a:t>
            </a:r>
            <a:r>
              <a:rPr lang="en-US" sz="1400" dirty="0">
                <a:solidFill>
                  <a:srgbClr val="001080"/>
                </a:solidFill>
                <a:latin typeface="Consolas" panose="020B0609020204030204" pitchFamily="49" charset="0"/>
              </a:rPr>
              <a:t>[</a:t>
            </a:r>
            <a:r>
              <a:rPr lang="en-US" sz="1400" dirty="0" err="1">
                <a:solidFill>
                  <a:srgbClr val="001080"/>
                </a:solidFill>
                <a:latin typeface="Consolas" panose="020B0609020204030204" pitchFamily="49" charset="0"/>
              </a:rPr>
              <a:t>TotalProductCost</a:t>
            </a:r>
            <a:r>
              <a:rPr lang="en-US" sz="1400" dirty="0">
                <a:solidFill>
                  <a:srgbClr val="001080"/>
                </a:solidFill>
                <a:latin typeface="Consolas" panose="020B0609020204030204" pitchFamily="49" charset="0"/>
              </a:rPr>
              <a:t>]</a:t>
            </a:r>
            <a:r>
              <a:rPr lang="en-US" sz="1400" dirty="0">
                <a:solidFill>
                  <a:srgbClr val="000000"/>
                </a:solidFill>
                <a:latin typeface="Consolas" panose="020B0609020204030204" pitchFamily="49" charset="0"/>
              </a:rPr>
              <a:t>)</a:t>
            </a:r>
            <a:endParaRPr lang="en-US" sz="1400" b="0" dirty="0">
              <a:solidFill>
                <a:srgbClr val="000000"/>
              </a:solidFill>
              <a:effectLst/>
              <a:latin typeface="Consolas" panose="020B0609020204030204" pitchFamily="49" charset="0"/>
            </a:endParaRPr>
          </a:p>
        </p:txBody>
      </p:sp>
      <p:pic>
        <p:nvPicPr>
          <p:cNvPr id="13" name="Picture 12"/>
          <p:cNvPicPr>
            <a:picLocks noChangeAspect="1"/>
          </p:cNvPicPr>
          <p:nvPr/>
        </p:nvPicPr>
        <p:blipFill>
          <a:blip r:embed="rId3"/>
          <a:stretch>
            <a:fillRect/>
          </a:stretch>
        </p:blipFill>
        <p:spPr>
          <a:xfrm>
            <a:off x="2159813" y="4373977"/>
            <a:ext cx="2047875" cy="876300"/>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Rectangle 13"/>
          <p:cNvSpPr/>
          <p:nvPr/>
        </p:nvSpPr>
        <p:spPr>
          <a:xfrm>
            <a:off x="5995034" y="3130372"/>
            <a:ext cx="5409560" cy="738664"/>
          </a:xfrm>
          <a:prstGeom prst="rect">
            <a:avLst/>
          </a:prstGeom>
        </p:spPr>
        <p:txBody>
          <a:bodyPr wrap="square">
            <a:spAutoFit/>
          </a:bodyPr>
          <a:lstStyle/>
          <a:p>
            <a:r>
              <a:rPr lang="en-US" sz="1400" dirty="0" err="1">
                <a:solidFill>
                  <a:srgbClr val="000000"/>
                </a:solidFill>
                <a:latin typeface="Consolas" panose="020B0609020204030204" pitchFamily="49" charset="0"/>
              </a:rPr>
              <a:t>Profit_Measure</a:t>
            </a:r>
            <a:r>
              <a:rPr lang="en-US" sz="1400" dirty="0">
                <a:solidFill>
                  <a:srgbClr val="000000"/>
                </a:solidFill>
                <a:latin typeface="Consolas" panose="020B0609020204030204" pitchFamily="49" charset="0"/>
              </a:rPr>
              <a:t> = </a:t>
            </a:r>
            <a:r>
              <a:rPr lang="en-US" sz="1400" dirty="0">
                <a:solidFill>
                  <a:srgbClr val="3165BB"/>
                </a:solidFill>
                <a:latin typeface="Consolas" panose="020B0609020204030204" pitchFamily="49" charset="0"/>
              </a:rPr>
              <a:t>SUMX</a:t>
            </a:r>
            <a:r>
              <a:rPr lang="en-US" sz="1400" dirty="0">
                <a:solidFill>
                  <a:srgbClr val="000000"/>
                </a:solidFill>
                <a:latin typeface="Consolas" panose="020B0609020204030204" pitchFamily="49" charset="0"/>
              </a:rPr>
              <a:t>(</a:t>
            </a:r>
            <a:r>
              <a:rPr lang="en-US" sz="1400" dirty="0" err="1">
                <a:solidFill>
                  <a:srgbClr val="001080"/>
                </a:solidFill>
                <a:latin typeface="Consolas" panose="020B0609020204030204" pitchFamily="49" charset="0"/>
              </a:rPr>
              <a:t>FactInternetSales</a:t>
            </a:r>
            <a:r>
              <a:rPr lang="en-US" sz="1400" dirty="0" err="1">
                <a:solidFill>
                  <a:srgbClr val="000000"/>
                </a:solidFill>
                <a:latin typeface="Consolas" panose="020B0609020204030204" pitchFamily="49" charset="0"/>
              </a:rPr>
              <a:t>,</a:t>
            </a:r>
            <a:r>
              <a:rPr lang="en-US" sz="1400" dirty="0" err="1">
                <a:solidFill>
                  <a:srgbClr val="001080"/>
                </a:solidFill>
                <a:latin typeface="Consolas" panose="020B0609020204030204" pitchFamily="49" charset="0"/>
              </a:rPr>
              <a:t>FactInternetSales</a:t>
            </a:r>
            <a:r>
              <a:rPr lang="en-US" sz="1400" dirty="0">
                <a:solidFill>
                  <a:srgbClr val="001080"/>
                </a:solidFill>
                <a:latin typeface="Consolas" panose="020B0609020204030204" pitchFamily="49" charset="0"/>
              </a:rPr>
              <a:t>[</a:t>
            </a:r>
            <a:r>
              <a:rPr lang="en-US" sz="1400" dirty="0" err="1">
                <a:solidFill>
                  <a:srgbClr val="001080"/>
                </a:solidFill>
                <a:latin typeface="Consolas" panose="020B0609020204030204" pitchFamily="49" charset="0"/>
              </a:rPr>
              <a:t>SalesAmount</a:t>
            </a:r>
            <a:r>
              <a:rPr lang="en-US" sz="1400" dirty="0">
                <a:solidFill>
                  <a:srgbClr val="001080"/>
                </a:solidFill>
                <a:latin typeface="Consolas" panose="020B0609020204030204" pitchFamily="49" charset="0"/>
              </a:rPr>
              <a:t>]</a:t>
            </a:r>
            <a:r>
              <a:rPr lang="en-US" sz="1400" dirty="0">
                <a:solidFill>
                  <a:srgbClr val="000000"/>
                </a:solidFill>
                <a:latin typeface="Consolas" panose="020B0609020204030204" pitchFamily="49" charset="0"/>
              </a:rPr>
              <a:t>-</a:t>
            </a:r>
            <a:r>
              <a:rPr lang="en-US" sz="1400" dirty="0" err="1">
                <a:solidFill>
                  <a:srgbClr val="001080"/>
                </a:solidFill>
                <a:latin typeface="Consolas" panose="020B0609020204030204" pitchFamily="49" charset="0"/>
              </a:rPr>
              <a:t>FactInternetSales</a:t>
            </a:r>
            <a:r>
              <a:rPr lang="en-US" sz="1400" dirty="0">
                <a:solidFill>
                  <a:srgbClr val="001080"/>
                </a:solidFill>
                <a:latin typeface="Consolas" panose="020B0609020204030204" pitchFamily="49" charset="0"/>
              </a:rPr>
              <a:t>[</a:t>
            </a:r>
            <a:r>
              <a:rPr lang="en-US" sz="1400" dirty="0" err="1">
                <a:solidFill>
                  <a:srgbClr val="001080"/>
                </a:solidFill>
                <a:latin typeface="Consolas" panose="020B0609020204030204" pitchFamily="49" charset="0"/>
              </a:rPr>
              <a:t>TotalProductCost</a:t>
            </a:r>
            <a:r>
              <a:rPr lang="en-US" sz="1400" dirty="0">
                <a:solidFill>
                  <a:srgbClr val="001080"/>
                </a:solidFill>
                <a:latin typeface="Consolas" panose="020B0609020204030204" pitchFamily="49" charset="0"/>
              </a:rPr>
              <a:t>]</a:t>
            </a:r>
            <a:r>
              <a:rPr lang="en-US" sz="1400" dirty="0">
                <a:solidFill>
                  <a:srgbClr val="000000"/>
                </a:solidFill>
                <a:latin typeface="Consolas" panose="020B0609020204030204" pitchFamily="49" charset="0"/>
              </a:rPr>
              <a:t>)</a:t>
            </a:r>
            <a:endParaRPr lang="en-US" sz="1400" b="0" dirty="0">
              <a:solidFill>
                <a:srgbClr val="000000"/>
              </a:solidFill>
              <a:effectLst/>
              <a:latin typeface="Consolas" panose="020B0609020204030204" pitchFamily="49" charset="0"/>
            </a:endParaRPr>
          </a:p>
        </p:txBody>
      </p:sp>
      <p:pic>
        <p:nvPicPr>
          <p:cNvPr id="15" name="Picture 14"/>
          <p:cNvPicPr>
            <a:picLocks noChangeAspect="1"/>
          </p:cNvPicPr>
          <p:nvPr/>
        </p:nvPicPr>
        <p:blipFill>
          <a:blip r:embed="rId4"/>
          <a:stretch>
            <a:fillRect/>
          </a:stretch>
        </p:blipFill>
        <p:spPr>
          <a:xfrm>
            <a:off x="6154911" y="4081983"/>
            <a:ext cx="5334952" cy="181714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605548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a:spLocks noGrp="1"/>
          </p:cNvSpPr>
          <p:nvPr>
            <p:ph type="title"/>
          </p:nvPr>
        </p:nvSpPr>
        <p:spPr>
          <a:xfrm>
            <a:off x="499948" y="67735"/>
            <a:ext cx="11097319" cy="370880"/>
          </a:xfrm>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p>
            <a:r>
              <a:rPr lang="en-US" sz="2000" b="1" dirty="0" smtClean="0">
                <a:ln w="0"/>
                <a:solidFill>
                  <a:schemeClr val="tx1"/>
                </a:solidFill>
                <a:effectLst>
                  <a:outerShdw blurRad="38100" dist="38100" dir="2700000" algn="tl">
                    <a:srgbClr val="000000">
                      <a:alpha val="43137"/>
                    </a:srgbClr>
                  </a:outerShdw>
                </a:effectLst>
              </a:rPr>
              <a:t>COUNT Functions</a:t>
            </a:r>
            <a:endParaRPr lang="en-US" sz="2000" b="1" dirty="0">
              <a:ln w="0"/>
              <a:solidFill>
                <a:schemeClr val="tx1"/>
              </a:solidFill>
              <a:effectLst>
                <a:outerShdw blurRad="38100" dist="38100" dir="2700000" algn="tl">
                  <a:srgbClr val="000000">
                    <a:alpha val="43137"/>
                  </a:srgbClr>
                </a:outerShdw>
              </a:effectLst>
              <a:latin typeface="+mn-lt"/>
              <a:ea typeface="+mn-ea"/>
              <a:cs typeface="+mn-cs"/>
            </a:endParaRPr>
          </a:p>
        </p:txBody>
      </p:sp>
      <p:sp>
        <p:nvSpPr>
          <p:cNvPr id="7" name="Content Placeholder 2"/>
          <p:cNvSpPr txBox="1">
            <a:spLocks/>
          </p:cNvSpPr>
          <p:nvPr/>
        </p:nvSpPr>
        <p:spPr>
          <a:xfrm>
            <a:off x="681309" y="645198"/>
            <a:ext cx="10842171" cy="5578869"/>
          </a:xfrm>
          <a:prstGeom prst="rect">
            <a:avLst/>
          </a:prstGeom>
        </p:spPr>
        <p:style>
          <a:lnRef idx="2">
            <a:schemeClr val="accent1"/>
          </a:lnRef>
          <a:fillRef idx="1">
            <a:schemeClr val="lt1"/>
          </a:fillRef>
          <a:effectRef idx="0">
            <a:schemeClr val="accent1"/>
          </a:effectRef>
          <a:fontRef idx="minor">
            <a:schemeClr val="dk1"/>
          </a:fontRef>
        </p:style>
        <p:txBody>
          <a:bodyPr vert="horz" lIns="91440" tIns="0" rIns="91440" bIns="365760" rtlCol="0" anchor="t">
            <a:noAutofit/>
          </a:bodyPr>
          <a:lstStyle>
            <a:lvl1pPr marL="285744" indent="-285744" defTabSz="457189">
              <a:spcBef>
                <a:spcPct val="20000"/>
              </a:spcBef>
              <a:spcAft>
                <a:spcPts val="600"/>
              </a:spcAft>
              <a:buClr>
                <a:schemeClr val="accent1"/>
              </a:buClr>
              <a:buSzPct val="115000"/>
              <a:buFont typeface="Arial"/>
              <a:buChar char="•"/>
              <a:defRPr cap="none">
                <a:effectLst/>
              </a:defRPr>
            </a:lvl1pPr>
            <a:lvl2pPr marL="742932" indent="-285744" defTabSz="457189">
              <a:spcBef>
                <a:spcPct val="20000"/>
              </a:spcBef>
              <a:spcAft>
                <a:spcPts val="600"/>
              </a:spcAft>
              <a:buClr>
                <a:schemeClr val="accent1"/>
              </a:buClr>
              <a:buSzPct val="115000"/>
              <a:buFont typeface="Arial"/>
              <a:buChar char="•"/>
              <a:defRPr sz="2000" cap="none">
                <a:effectLst/>
              </a:defRPr>
            </a:lvl2pPr>
            <a:lvl3pPr marL="1200121" indent="-285744" defTabSz="457189">
              <a:spcBef>
                <a:spcPct val="20000"/>
              </a:spcBef>
              <a:spcAft>
                <a:spcPts val="600"/>
              </a:spcAft>
              <a:buClr>
                <a:schemeClr val="accent1"/>
              </a:buClr>
              <a:buSzPct val="115000"/>
              <a:buFont typeface="Arial"/>
              <a:buChar char="•"/>
              <a:defRPr cap="none">
                <a:effectLst/>
              </a:defRPr>
            </a:lvl3pPr>
            <a:lvl4pPr marL="1543012" indent="-171446" defTabSz="457189">
              <a:spcBef>
                <a:spcPct val="20000"/>
              </a:spcBef>
              <a:spcAft>
                <a:spcPts val="600"/>
              </a:spcAft>
              <a:buClr>
                <a:schemeClr val="accent1"/>
              </a:buClr>
              <a:buSzPct val="115000"/>
              <a:buFont typeface="Arial"/>
              <a:buChar char="•"/>
              <a:defRPr sz="1600" cap="none">
                <a:effectLst/>
              </a:defRPr>
            </a:lvl4pPr>
            <a:lvl5pPr marL="2000201" indent="-171446" defTabSz="457189">
              <a:spcBef>
                <a:spcPct val="20000"/>
              </a:spcBef>
              <a:spcAft>
                <a:spcPts val="600"/>
              </a:spcAft>
              <a:buClr>
                <a:schemeClr val="accent1"/>
              </a:buClr>
              <a:buSzPct val="115000"/>
              <a:buFont typeface="Arial"/>
              <a:buChar char="•"/>
              <a:defRPr sz="1400" cap="none">
                <a:effectLst/>
              </a:defRPr>
            </a:lvl5pPr>
            <a:lvl6pPr marL="2514537" indent="-228594" defTabSz="457189">
              <a:spcBef>
                <a:spcPct val="20000"/>
              </a:spcBef>
              <a:spcAft>
                <a:spcPts val="600"/>
              </a:spcAft>
              <a:buClr>
                <a:schemeClr val="accent1"/>
              </a:buClr>
              <a:buSzPct val="115000"/>
              <a:buFont typeface="Arial"/>
              <a:buChar char="•"/>
              <a:defRPr sz="1400" cap="none">
                <a:effectLst/>
              </a:defRPr>
            </a:lvl6pPr>
            <a:lvl7pPr marL="2971726" indent="-228594" defTabSz="457189">
              <a:spcBef>
                <a:spcPct val="20000"/>
              </a:spcBef>
              <a:spcAft>
                <a:spcPts val="600"/>
              </a:spcAft>
              <a:buClr>
                <a:schemeClr val="accent1"/>
              </a:buClr>
              <a:buSzPct val="115000"/>
              <a:buFont typeface="Arial"/>
              <a:buChar char="•"/>
              <a:defRPr sz="1400" cap="none">
                <a:effectLst/>
              </a:defRPr>
            </a:lvl7pPr>
            <a:lvl8pPr marL="3428914" indent="-228594" defTabSz="457189">
              <a:spcBef>
                <a:spcPct val="20000"/>
              </a:spcBef>
              <a:spcAft>
                <a:spcPts val="600"/>
              </a:spcAft>
              <a:buClr>
                <a:schemeClr val="accent1"/>
              </a:buClr>
              <a:buSzPct val="115000"/>
              <a:buFont typeface="Arial"/>
              <a:buChar char="•"/>
              <a:defRPr sz="1400" cap="none">
                <a:effectLst/>
              </a:defRPr>
            </a:lvl8pPr>
            <a:lvl9pPr marL="3886103" indent="-228594" defTabSz="457189">
              <a:spcBef>
                <a:spcPct val="20000"/>
              </a:spcBef>
              <a:spcAft>
                <a:spcPts val="600"/>
              </a:spcAft>
              <a:buClr>
                <a:schemeClr val="accent1"/>
              </a:buClr>
              <a:buSzPct val="115000"/>
              <a:buFont typeface="Arial"/>
              <a:buChar char="•"/>
              <a:defRPr sz="1400" cap="none">
                <a:effectLst/>
              </a:defRPr>
            </a:lvl9pPr>
          </a:lstStyle>
          <a:p>
            <a:r>
              <a:rPr lang="en-US" sz="1400" b="1" u="sng" dirty="0" smtClean="0"/>
              <a:t>COUNT: </a:t>
            </a:r>
            <a:r>
              <a:rPr lang="en-US" sz="1400" b="1" u="sng" dirty="0"/>
              <a:t>- </a:t>
            </a:r>
            <a:r>
              <a:rPr lang="en-US" sz="1400" dirty="0"/>
              <a:t>The COUNT function counts the number of cells in a column that contain numbers excluding </a:t>
            </a:r>
            <a:r>
              <a:rPr lang="en-US" sz="1400" dirty="0" smtClean="0"/>
              <a:t>empty </a:t>
            </a:r>
            <a:r>
              <a:rPr lang="en-US" sz="1400" dirty="0"/>
              <a:t>rows</a:t>
            </a:r>
            <a:r>
              <a:rPr lang="en-US" sz="1400" dirty="0" smtClean="0"/>
              <a:t>. (Calculate Numbers, Dates, Strings</a:t>
            </a:r>
            <a:r>
              <a:rPr lang="en-US" sz="1400" dirty="0"/>
              <a:t>)</a:t>
            </a:r>
            <a:endParaRPr lang="en-US" sz="1400" dirty="0" smtClean="0"/>
          </a:p>
          <a:p>
            <a:pPr marL="0" indent="0">
              <a:buNone/>
            </a:pPr>
            <a:r>
              <a:rPr lang="en-US" sz="1400" dirty="0" smtClean="0"/>
              <a:t>	</a:t>
            </a:r>
            <a:r>
              <a:rPr lang="en-US" sz="1400" b="1" dirty="0" smtClean="0">
                <a:solidFill>
                  <a:schemeClr val="accent6">
                    <a:lumMod val="50000"/>
                  </a:schemeClr>
                </a:solidFill>
              </a:rPr>
              <a:t>Count</a:t>
            </a:r>
            <a:r>
              <a:rPr lang="en-US" sz="1400" b="1" dirty="0">
                <a:solidFill>
                  <a:schemeClr val="accent6">
                    <a:lumMod val="50000"/>
                  </a:schemeClr>
                </a:solidFill>
              </a:rPr>
              <a:t>= COUNT (</a:t>
            </a:r>
            <a:r>
              <a:rPr lang="en-US" sz="1400" b="1" dirty="0" err="1">
                <a:solidFill>
                  <a:schemeClr val="accent6">
                    <a:lumMod val="50000"/>
                  </a:schemeClr>
                </a:solidFill>
              </a:rPr>
              <a:t>Count_Source</a:t>
            </a:r>
            <a:r>
              <a:rPr lang="en-US" sz="1400" b="1" dirty="0">
                <a:solidFill>
                  <a:schemeClr val="accent6">
                    <a:lumMod val="50000"/>
                  </a:schemeClr>
                </a:solidFill>
              </a:rPr>
              <a:t>[</a:t>
            </a:r>
            <a:r>
              <a:rPr lang="en-US" sz="1400" b="1" dirty="0" err="1">
                <a:solidFill>
                  <a:schemeClr val="accent6">
                    <a:lumMod val="50000"/>
                  </a:schemeClr>
                </a:solidFill>
              </a:rPr>
              <a:t>StockQty</a:t>
            </a:r>
            <a:r>
              <a:rPr lang="en-US" sz="1400" b="1" dirty="0" smtClean="0">
                <a:solidFill>
                  <a:schemeClr val="accent6">
                    <a:lumMod val="50000"/>
                  </a:schemeClr>
                </a:solidFill>
              </a:rPr>
              <a:t>])</a:t>
            </a:r>
          </a:p>
          <a:p>
            <a:pPr marL="0" indent="0">
              <a:buNone/>
            </a:pPr>
            <a:r>
              <a:rPr lang="en-US" sz="1400" dirty="0">
                <a:solidFill>
                  <a:schemeClr val="accent6">
                    <a:lumMod val="50000"/>
                  </a:schemeClr>
                </a:solidFill>
              </a:rPr>
              <a:t>	</a:t>
            </a:r>
            <a:r>
              <a:rPr lang="en-US" sz="1400" b="1" dirty="0" err="1">
                <a:solidFill>
                  <a:schemeClr val="accent6">
                    <a:lumMod val="50000"/>
                  </a:schemeClr>
                </a:solidFill>
              </a:rPr>
              <a:t>Count_wBlank</a:t>
            </a:r>
            <a:r>
              <a:rPr lang="en-US" sz="1400" b="1" dirty="0">
                <a:solidFill>
                  <a:schemeClr val="accent6">
                    <a:lumMod val="50000"/>
                  </a:schemeClr>
                </a:solidFill>
              </a:rPr>
              <a:t> = COUNT(</a:t>
            </a:r>
            <a:r>
              <a:rPr lang="en-US" sz="1400" b="1" dirty="0" err="1">
                <a:solidFill>
                  <a:schemeClr val="accent6">
                    <a:lumMod val="50000"/>
                  </a:schemeClr>
                </a:solidFill>
              </a:rPr>
              <a:t>Count_Source</a:t>
            </a:r>
            <a:r>
              <a:rPr lang="en-US" sz="1400" b="1" dirty="0">
                <a:solidFill>
                  <a:schemeClr val="accent6">
                    <a:lumMod val="50000"/>
                  </a:schemeClr>
                </a:solidFill>
              </a:rPr>
              <a:t>[</a:t>
            </a:r>
            <a:r>
              <a:rPr lang="en-US" sz="1400" b="1" dirty="0" err="1">
                <a:solidFill>
                  <a:schemeClr val="accent6">
                    <a:lumMod val="50000"/>
                  </a:schemeClr>
                </a:solidFill>
              </a:rPr>
              <a:t>StockLevel</a:t>
            </a:r>
            <a:r>
              <a:rPr lang="en-US" sz="1400" b="1" dirty="0" smtClean="0">
                <a:solidFill>
                  <a:schemeClr val="accent6">
                    <a:lumMod val="50000"/>
                  </a:schemeClr>
                </a:solidFill>
              </a:rPr>
              <a:t>]) </a:t>
            </a:r>
            <a:r>
              <a:rPr lang="en-US" sz="1400" dirty="0" smtClean="0">
                <a:solidFill>
                  <a:schemeClr val="accent6">
                    <a:lumMod val="50000"/>
                  </a:schemeClr>
                </a:solidFill>
              </a:rPr>
              <a:t>--</a:t>
            </a:r>
            <a:r>
              <a:rPr lang="en-US" sz="1400" i="1" dirty="0" smtClean="0">
                <a:solidFill>
                  <a:schemeClr val="accent6">
                    <a:lumMod val="50000"/>
                  </a:schemeClr>
                </a:solidFill>
                <a:latin typeface="Cambria" panose="02040503050406030204" pitchFamily="18" charset="0"/>
                <a:ea typeface="Cambria" panose="02040503050406030204" pitchFamily="18" charset="0"/>
              </a:rPr>
              <a:t> </a:t>
            </a:r>
            <a:r>
              <a:rPr lang="en-US" sz="1050" i="1" dirty="0">
                <a:solidFill>
                  <a:schemeClr val="accent6">
                    <a:lumMod val="50000"/>
                  </a:schemeClr>
                </a:solidFill>
                <a:latin typeface="Cambria" panose="02040503050406030204" pitchFamily="18" charset="0"/>
                <a:ea typeface="Cambria" panose="02040503050406030204" pitchFamily="18" charset="0"/>
              </a:rPr>
              <a:t>The COUNT function will return BLANK when the entire column is blank.</a:t>
            </a:r>
            <a:endParaRPr lang="en-US" sz="1050" dirty="0" smtClean="0">
              <a:solidFill>
                <a:schemeClr val="accent6">
                  <a:lumMod val="50000"/>
                </a:schemeClr>
              </a:solidFill>
              <a:latin typeface="Cambria" panose="02040503050406030204" pitchFamily="18" charset="0"/>
              <a:ea typeface="Cambria" panose="02040503050406030204" pitchFamily="18" charset="0"/>
            </a:endParaRPr>
          </a:p>
          <a:p>
            <a:pPr marL="0" lvl="0" indent="0">
              <a:buNone/>
            </a:pPr>
            <a:r>
              <a:rPr lang="en-US" sz="1400" dirty="0">
                <a:solidFill>
                  <a:schemeClr val="accent6">
                    <a:lumMod val="50000"/>
                  </a:schemeClr>
                </a:solidFill>
              </a:rPr>
              <a:t>	</a:t>
            </a:r>
            <a:r>
              <a:rPr lang="en-US" sz="1400" b="1" dirty="0" err="1" smtClean="0">
                <a:solidFill>
                  <a:schemeClr val="accent6">
                    <a:lumMod val="50000"/>
                  </a:schemeClr>
                </a:solidFill>
              </a:rPr>
              <a:t>COUNT_wDate</a:t>
            </a:r>
            <a:r>
              <a:rPr lang="en-US" sz="1400" b="1" dirty="0" smtClean="0">
                <a:solidFill>
                  <a:schemeClr val="accent6">
                    <a:lumMod val="50000"/>
                  </a:schemeClr>
                </a:solidFill>
              </a:rPr>
              <a:t> </a:t>
            </a:r>
            <a:r>
              <a:rPr lang="en-US" sz="1400" b="1" dirty="0">
                <a:solidFill>
                  <a:schemeClr val="accent6">
                    <a:lumMod val="50000"/>
                  </a:schemeClr>
                </a:solidFill>
              </a:rPr>
              <a:t>=COUNT (</a:t>
            </a:r>
            <a:r>
              <a:rPr lang="en-US" sz="1400" b="1" dirty="0" err="1">
                <a:solidFill>
                  <a:schemeClr val="accent6">
                    <a:lumMod val="50000"/>
                  </a:schemeClr>
                </a:solidFill>
              </a:rPr>
              <a:t>Count_Source</a:t>
            </a:r>
            <a:r>
              <a:rPr lang="en-US" sz="1400" b="1" dirty="0">
                <a:solidFill>
                  <a:schemeClr val="accent6">
                    <a:lumMod val="50000"/>
                  </a:schemeClr>
                </a:solidFill>
              </a:rPr>
              <a:t> [Date] </a:t>
            </a:r>
            <a:r>
              <a:rPr lang="en-US" sz="1400" b="1" dirty="0" smtClean="0">
                <a:solidFill>
                  <a:schemeClr val="accent6">
                    <a:lumMod val="50000"/>
                  </a:schemeClr>
                </a:solidFill>
              </a:rPr>
              <a:t>)  </a:t>
            </a:r>
            <a:r>
              <a:rPr lang="en-US" sz="1400" dirty="0" smtClean="0">
                <a:solidFill>
                  <a:schemeClr val="accent6">
                    <a:lumMod val="50000"/>
                  </a:schemeClr>
                </a:solidFill>
              </a:rPr>
              <a:t>-- </a:t>
            </a:r>
            <a:r>
              <a:rPr lang="en-US" sz="1050" i="1" dirty="0">
                <a:solidFill>
                  <a:schemeClr val="accent6">
                    <a:lumMod val="50000"/>
                  </a:schemeClr>
                </a:solidFill>
                <a:latin typeface="Cambria" panose="02040503050406030204" pitchFamily="18" charset="0"/>
                <a:ea typeface="Cambria" panose="02040503050406030204" pitchFamily="18" charset="0"/>
              </a:rPr>
              <a:t>The COUNT function works with dates also</a:t>
            </a:r>
            <a:r>
              <a:rPr lang="en-US" sz="1050" i="1" dirty="0" smtClean="0">
                <a:solidFill>
                  <a:schemeClr val="accent6">
                    <a:lumMod val="50000"/>
                  </a:schemeClr>
                </a:solidFill>
                <a:latin typeface="Cambria" panose="02040503050406030204" pitchFamily="18" charset="0"/>
                <a:ea typeface="Cambria" panose="02040503050406030204" pitchFamily="18" charset="0"/>
              </a:rPr>
              <a:t>.</a:t>
            </a:r>
          </a:p>
          <a:p>
            <a:pPr marL="0" lvl="0" indent="0">
              <a:buNone/>
            </a:pPr>
            <a:r>
              <a:rPr lang="en-US" sz="1050" i="1" dirty="0" smtClean="0">
                <a:solidFill>
                  <a:schemeClr val="accent6">
                    <a:lumMod val="50000"/>
                  </a:schemeClr>
                </a:solidFill>
                <a:latin typeface="Cambria" panose="02040503050406030204" pitchFamily="18" charset="0"/>
                <a:ea typeface="Cambria" panose="02040503050406030204" pitchFamily="18" charset="0"/>
              </a:rPr>
              <a:t>	</a:t>
            </a:r>
            <a:r>
              <a:rPr lang="en-US" sz="1400" b="1" dirty="0" err="1" smtClean="0">
                <a:solidFill>
                  <a:schemeClr val="accent6">
                    <a:lumMod val="50000"/>
                  </a:schemeClr>
                </a:solidFill>
              </a:rPr>
              <a:t>Boolean_Count</a:t>
            </a:r>
            <a:r>
              <a:rPr lang="en-US" sz="1400" b="1" dirty="0" smtClean="0">
                <a:solidFill>
                  <a:schemeClr val="accent6">
                    <a:lumMod val="50000"/>
                  </a:schemeClr>
                </a:solidFill>
              </a:rPr>
              <a:t> </a:t>
            </a:r>
            <a:r>
              <a:rPr lang="en-US" sz="1400" b="1" dirty="0">
                <a:solidFill>
                  <a:schemeClr val="accent6">
                    <a:lumMod val="50000"/>
                  </a:schemeClr>
                </a:solidFill>
              </a:rPr>
              <a:t>= COUNT(</a:t>
            </a:r>
            <a:r>
              <a:rPr lang="en-US" sz="1400" b="1" dirty="0" err="1">
                <a:solidFill>
                  <a:schemeClr val="accent6">
                    <a:lumMod val="50000"/>
                  </a:schemeClr>
                </a:solidFill>
              </a:rPr>
              <a:t>Count_Source</a:t>
            </a:r>
            <a:r>
              <a:rPr lang="en-US" sz="1400" b="1" dirty="0">
                <a:solidFill>
                  <a:schemeClr val="accent6">
                    <a:lumMod val="50000"/>
                  </a:schemeClr>
                </a:solidFill>
              </a:rPr>
              <a:t>[Boolean</a:t>
            </a:r>
            <a:r>
              <a:rPr lang="en-US" sz="1400" b="1" dirty="0" smtClean="0">
                <a:solidFill>
                  <a:schemeClr val="accent6">
                    <a:lumMod val="50000"/>
                  </a:schemeClr>
                </a:solidFill>
              </a:rPr>
              <a:t>])</a:t>
            </a:r>
            <a:r>
              <a:rPr lang="en-US" sz="1400" b="1" dirty="0">
                <a:solidFill>
                  <a:schemeClr val="accent6">
                    <a:lumMod val="50000"/>
                  </a:schemeClr>
                </a:solidFill>
              </a:rPr>
              <a:t> </a:t>
            </a:r>
            <a:r>
              <a:rPr lang="en-US" sz="1400" dirty="0"/>
              <a:t>-- </a:t>
            </a:r>
            <a:r>
              <a:rPr lang="en-US" sz="1050" i="1" dirty="0" smtClean="0">
                <a:solidFill>
                  <a:schemeClr val="accent6">
                    <a:lumMod val="50000"/>
                  </a:schemeClr>
                </a:solidFill>
                <a:latin typeface="Cambria" panose="02040503050406030204" pitchFamily="18" charset="0"/>
                <a:ea typeface="Cambria" panose="02040503050406030204" pitchFamily="18" charset="0"/>
              </a:rPr>
              <a:t>Error</a:t>
            </a:r>
            <a:endParaRPr lang="en-US" sz="1050" i="1" dirty="0">
              <a:solidFill>
                <a:schemeClr val="accent6">
                  <a:lumMod val="50000"/>
                </a:schemeClr>
              </a:solidFill>
              <a:latin typeface="Cambria" panose="02040503050406030204" pitchFamily="18" charset="0"/>
              <a:ea typeface="Cambria" panose="02040503050406030204" pitchFamily="18" charset="0"/>
            </a:endParaRPr>
          </a:p>
          <a:p>
            <a:r>
              <a:rPr lang="en-US" sz="1400" b="1" u="sng" dirty="0" smtClean="0"/>
              <a:t>COUNTA: -</a:t>
            </a:r>
            <a:r>
              <a:rPr lang="en-US" sz="1400" dirty="0" smtClean="0"/>
              <a:t>This is same like as COUNT but only function only difference is COUNTA is its calculating Boolean column values as well.</a:t>
            </a:r>
            <a:endParaRPr lang="en-US" sz="1400" dirty="0"/>
          </a:p>
          <a:p>
            <a:pPr marL="0" indent="0">
              <a:buNone/>
            </a:pPr>
            <a:r>
              <a:rPr lang="en-US" sz="1400" dirty="0" smtClean="0"/>
              <a:t>	</a:t>
            </a:r>
            <a:r>
              <a:rPr lang="en-US" sz="1400" b="1" dirty="0" err="1" smtClean="0">
                <a:solidFill>
                  <a:schemeClr val="accent6">
                    <a:lumMod val="50000"/>
                  </a:schemeClr>
                </a:solidFill>
              </a:rPr>
              <a:t>Boolean_CountA</a:t>
            </a:r>
            <a:r>
              <a:rPr lang="en-US" sz="1400" b="1" dirty="0" smtClean="0">
                <a:solidFill>
                  <a:schemeClr val="accent6">
                    <a:lumMod val="50000"/>
                  </a:schemeClr>
                </a:solidFill>
              </a:rPr>
              <a:t> </a:t>
            </a:r>
            <a:r>
              <a:rPr lang="en-US" sz="1400" b="1" dirty="0">
                <a:solidFill>
                  <a:schemeClr val="accent6">
                    <a:lumMod val="50000"/>
                  </a:schemeClr>
                </a:solidFill>
              </a:rPr>
              <a:t>= COUNTA(</a:t>
            </a:r>
            <a:r>
              <a:rPr lang="en-US" sz="1400" b="1" dirty="0" err="1">
                <a:solidFill>
                  <a:schemeClr val="accent6">
                    <a:lumMod val="50000"/>
                  </a:schemeClr>
                </a:solidFill>
              </a:rPr>
              <a:t>Count_Source</a:t>
            </a:r>
            <a:r>
              <a:rPr lang="en-US" sz="1400" b="1" dirty="0">
                <a:solidFill>
                  <a:schemeClr val="accent6">
                    <a:lumMod val="50000"/>
                  </a:schemeClr>
                </a:solidFill>
              </a:rPr>
              <a:t>[Boolean</a:t>
            </a:r>
            <a:r>
              <a:rPr lang="en-US" sz="1400" b="1" dirty="0" smtClean="0">
                <a:solidFill>
                  <a:schemeClr val="accent6">
                    <a:lumMod val="50000"/>
                  </a:schemeClr>
                </a:solidFill>
              </a:rPr>
              <a:t>])  </a:t>
            </a:r>
            <a:endParaRPr lang="en-US" sz="1400" b="1" dirty="0">
              <a:solidFill>
                <a:schemeClr val="accent6">
                  <a:lumMod val="50000"/>
                </a:schemeClr>
              </a:solidFill>
            </a:endParaRPr>
          </a:p>
          <a:p>
            <a:r>
              <a:rPr lang="en-US" sz="1400" b="1" u="sng" dirty="0"/>
              <a:t>COUNTROWS :- </a:t>
            </a:r>
            <a:r>
              <a:rPr lang="en-US" sz="1400" dirty="0"/>
              <a:t>The COUNTROWS function counts the number of rows in the specified table, or in a table defined by an expression. COUNTROWS return a number.</a:t>
            </a:r>
          </a:p>
          <a:p>
            <a:pPr marL="0" indent="0">
              <a:buNone/>
            </a:pPr>
            <a:r>
              <a:rPr lang="en-US" sz="1400" dirty="0" smtClean="0"/>
              <a:t>	</a:t>
            </a:r>
            <a:r>
              <a:rPr lang="en-US" sz="1400" dirty="0">
                <a:solidFill>
                  <a:schemeClr val="accent6">
                    <a:lumMod val="50000"/>
                  </a:schemeClr>
                </a:solidFill>
              </a:rPr>
              <a:t>COUNTROWS = COUNTROWS (</a:t>
            </a:r>
            <a:r>
              <a:rPr lang="en-US" sz="1400" dirty="0" err="1">
                <a:solidFill>
                  <a:schemeClr val="accent6">
                    <a:lumMod val="50000"/>
                  </a:schemeClr>
                </a:solidFill>
              </a:rPr>
              <a:t>Count_Source</a:t>
            </a:r>
            <a:r>
              <a:rPr lang="en-US" sz="1400" dirty="0" smtClean="0">
                <a:solidFill>
                  <a:schemeClr val="accent6">
                    <a:lumMod val="50000"/>
                  </a:schemeClr>
                </a:solidFill>
              </a:rPr>
              <a:t>)</a:t>
            </a:r>
          </a:p>
          <a:p>
            <a:r>
              <a:rPr lang="en-US" sz="1400" b="1" u="sng" dirty="0"/>
              <a:t>COUNTBLANKS </a:t>
            </a:r>
            <a:r>
              <a:rPr lang="en-US" sz="1400" b="1" u="sng" dirty="0" smtClean="0"/>
              <a:t>:- </a:t>
            </a:r>
            <a:r>
              <a:rPr lang="en-US" sz="1400" dirty="0" smtClean="0"/>
              <a:t>The </a:t>
            </a:r>
            <a:r>
              <a:rPr lang="en-US" sz="1400" dirty="0"/>
              <a:t>COUNTBLANK function counts the number of BLANK cells in a </a:t>
            </a:r>
            <a:r>
              <a:rPr lang="en-US" sz="1400" dirty="0" smtClean="0"/>
              <a:t>column.</a:t>
            </a:r>
            <a:endParaRPr lang="en-US" sz="1400" dirty="0"/>
          </a:p>
          <a:p>
            <a:pPr marL="0" indent="0">
              <a:buNone/>
            </a:pPr>
            <a:r>
              <a:rPr lang="en-US" sz="1400" dirty="0"/>
              <a:t>	</a:t>
            </a:r>
            <a:r>
              <a:rPr lang="en-US" sz="1400" b="1" dirty="0" smtClean="0">
                <a:solidFill>
                  <a:schemeClr val="accent6">
                    <a:lumMod val="50000"/>
                  </a:schemeClr>
                </a:solidFill>
              </a:rPr>
              <a:t>COUNTBLANKS </a:t>
            </a:r>
            <a:r>
              <a:rPr lang="en-US" sz="1400" b="1" dirty="0">
                <a:solidFill>
                  <a:schemeClr val="accent6">
                    <a:lumMod val="50000"/>
                  </a:schemeClr>
                </a:solidFill>
              </a:rPr>
              <a:t>= COUNTBLANK (</a:t>
            </a:r>
            <a:r>
              <a:rPr lang="en-US" sz="1400" b="1" dirty="0" err="1">
                <a:solidFill>
                  <a:schemeClr val="accent6">
                    <a:lumMod val="50000"/>
                  </a:schemeClr>
                </a:solidFill>
              </a:rPr>
              <a:t>Count_Source</a:t>
            </a:r>
            <a:r>
              <a:rPr lang="en-US" sz="1400" b="1" dirty="0">
                <a:solidFill>
                  <a:schemeClr val="accent6">
                    <a:lumMod val="50000"/>
                  </a:schemeClr>
                </a:solidFill>
              </a:rPr>
              <a:t> [</a:t>
            </a:r>
            <a:r>
              <a:rPr lang="en-US" sz="1400" b="1" dirty="0" err="1">
                <a:solidFill>
                  <a:schemeClr val="accent6">
                    <a:lumMod val="50000"/>
                  </a:schemeClr>
                </a:solidFill>
              </a:rPr>
              <a:t>StockLocation</a:t>
            </a:r>
            <a:r>
              <a:rPr lang="en-US" sz="1400" b="1" dirty="0">
                <a:solidFill>
                  <a:schemeClr val="accent6">
                    <a:lumMod val="50000"/>
                  </a:schemeClr>
                </a:solidFill>
              </a:rPr>
              <a:t>] )</a:t>
            </a:r>
          </a:p>
          <a:p>
            <a:r>
              <a:rPr lang="en-US" sz="1400" b="1" dirty="0"/>
              <a:t>DISTINCTCOUNT:-</a:t>
            </a:r>
            <a:r>
              <a:rPr lang="en-US" sz="1400" dirty="0"/>
              <a:t> The DISTINCTCOUNT function counts the number of unique data values in a column including blanks</a:t>
            </a:r>
            <a:r>
              <a:rPr lang="en-US" sz="1400" dirty="0" smtClean="0"/>
              <a:t>.</a:t>
            </a:r>
          </a:p>
          <a:p>
            <a:pPr marL="457188" lvl="1" indent="0">
              <a:buNone/>
            </a:pPr>
            <a:r>
              <a:rPr lang="en-US" sz="1400" b="1" dirty="0">
                <a:solidFill>
                  <a:schemeClr val="accent6">
                    <a:lumMod val="50000"/>
                  </a:schemeClr>
                </a:solidFill>
              </a:rPr>
              <a:t>DISTINCTCOUNT =DISTINCTCOUNT (</a:t>
            </a:r>
            <a:r>
              <a:rPr lang="en-US" sz="1400" b="1" dirty="0" err="1">
                <a:solidFill>
                  <a:schemeClr val="accent6">
                    <a:lumMod val="50000"/>
                  </a:schemeClr>
                </a:solidFill>
              </a:rPr>
              <a:t>Count_Source</a:t>
            </a:r>
            <a:r>
              <a:rPr lang="en-US" sz="1400" b="1" dirty="0">
                <a:solidFill>
                  <a:schemeClr val="accent6">
                    <a:lumMod val="50000"/>
                  </a:schemeClr>
                </a:solidFill>
              </a:rPr>
              <a:t> [</a:t>
            </a:r>
            <a:r>
              <a:rPr lang="en-US" sz="1400" b="1" dirty="0" err="1">
                <a:solidFill>
                  <a:schemeClr val="accent6">
                    <a:lumMod val="50000"/>
                  </a:schemeClr>
                </a:solidFill>
              </a:rPr>
              <a:t>StockLocation</a:t>
            </a:r>
            <a:r>
              <a:rPr lang="en-US" sz="1400" b="1" dirty="0">
                <a:solidFill>
                  <a:schemeClr val="accent6">
                    <a:lumMod val="50000"/>
                  </a:schemeClr>
                </a:solidFill>
              </a:rPr>
              <a:t>] </a:t>
            </a:r>
            <a:r>
              <a:rPr lang="en-US" sz="1400" b="1" dirty="0" smtClean="0">
                <a:solidFill>
                  <a:schemeClr val="accent6">
                    <a:lumMod val="50000"/>
                  </a:schemeClr>
                </a:solidFill>
              </a:rPr>
              <a:t>)</a:t>
            </a:r>
          </a:p>
          <a:p>
            <a:r>
              <a:rPr lang="en-US" sz="1400" b="1" dirty="0" smtClean="0"/>
              <a:t>COUNTX:-</a:t>
            </a:r>
            <a:r>
              <a:rPr lang="en-US" sz="1400" dirty="0" smtClean="0"/>
              <a:t> </a:t>
            </a:r>
            <a:r>
              <a:rPr lang="en-US" sz="1400" dirty="0"/>
              <a:t>The COUNTX() function allows us to extend the operation of COUNT(), and take, as an argument, an expression that is evaluated over a table. This example counts the number of products in stock where the stock quantity is over 100</a:t>
            </a:r>
            <a:r>
              <a:rPr lang="en-US" sz="1400" dirty="0" smtClean="0"/>
              <a:t>.</a:t>
            </a:r>
          </a:p>
          <a:p>
            <a:pPr marL="457188" lvl="1" indent="0">
              <a:buNone/>
            </a:pPr>
            <a:r>
              <a:rPr lang="en-US" sz="1400" b="1" dirty="0" smtClean="0">
                <a:solidFill>
                  <a:schemeClr val="accent6">
                    <a:lumMod val="50000"/>
                  </a:schemeClr>
                </a:solidFill>
              </a:rPr>
              <a:t>COUNTX= </a:t>
            </a:r>
            <a:r>
              <a:rPr lang="en-US" sz="1400" b="1" dirty="0">
                <a:solidFill>
                  <a:schemeClr val="accent6">
                    <a:lumMod val="50000"/>
                  </a:schemeClr>
                </a:solidFill>
              </a:rPr>
              <a:t>COUNTX ( FILTER </a:t>
            </a:r>
            <a:r>
              <a:rPr lang="en-US" sz="1400" b="1" dirty="0" smtClean="0">
                <a:solidFill>
                  <a:schemeClr val="accent6">
                    <a:lumMod val="50000"/>
                  </a:schemeClr>
                </a:solidFill>
              </a:rPr>
              <a:t>(</a:t>
            </a:r>
            <a:r>
              <a:rPr lang="en-US" sz="1400" b="1" dirty="0" err="1" smtClean="0">
                <a:solidFill>
                  <a:schemeClr val="accent6">
                    <a:lumMod val="50000"/>
                  </a:schemeClr>
                </a:solidFill>
              </a:rPr>
              <a:t>Count_Source</a:t>
            </a:r>
            <a:r>
              <a:rPr lang="en-US" sz="1400" b="1" dirty="0">
                <a:solidFill>
                  <a:schemeClr val="accent6">
                    <a:lumMod val="50000"/>
                  </a:schemeClr>
                </a:solidFill>
              </a:rPr>
              <a:t>, </a:t>
            </a:r>
            <a:r>
              <a:rPr lang="en-US" sz="1400" b="1" dirty="0" err="1">
                <a:solidFill>
                  <a:schemeClr val="accent6">
                    <a:lumMod val="50000"/>
                  </a:schemeClr>
                </a:solidFill>
              </a:rPr>
              <a:t>Count_Source</a:t>
            </a:r>
            <a:r>
              <a:rPr lang="en-US" sz="1400" b="1" dirty="0">
                <a:solidFill>
                  <a:schemeClr val="accent6">
                    <a:lumMod val="50000"/>
                  </a:schemeClr>
                </a:solidFill>
              </a:rPr>
              <a:t>[</a:t>
            </a:r>
            <a:r>
              <a:rPr lang="en-US" sz="1400" b="1" dirty="0" err="1">
                <a:solidFill>
                  <a:schemeClr val="accent6">
                    <a:lumMod val="50000"/>
                  </a:schemeClr>
                </a:solidFill>
              </a:rPr>
              <a:t>StockQty</a:t>
            </a:r>
            <a:r>
              <a:rPr lang="en-US" sz="1400" b="1" dirty="0">
                <a:solidFill>
                  <a:schemeClr val="accent6">
                    <a:lumMod val="50000"/>
                  </a:schemeClr>
                </a:solidFill>
              </a:rPr>
              <a:t>] &gt; 100 ), </a:t>
            </a:r>
            <a:r>
              <a:rPr lang="en-US" sz="1400" b="1" dirty="0" err="1">
                <a:solidFill>
                  <a:schemeClr val="accent6">
                    <a:lumMod val="50000"/>
                  </a:schemeClr>
                </a:solidFill>
              </a:rPr>
              <a:t>Count_Source</a:t>
            </a:r>
            <a:r>
              <a:rPr lang="en-US" sz="1400" b="1" dirty="0">
                <a:solidFill>
                  <a:schemeClr val="accent6">
                    <a:lumMod val="50000"/>
                  </a:schemeClr>
                </a:solidFill>
              </a:rPr>
              <a:t>[</a:t>
            </a:r>
            <a:r>
              <a:rPr lang="en-US" sz="1400" b="1" dirty="0" err="1">
                <a:solidFill>
                  <a:schemeClr val="accent6">
                    <a:lumMod val="50000"/>
                  </a:schemeClr>
                </a:solidFill>
              </a:rPr>
              <a:t>StockQty</a:t>
            </a:r>
            <a:r>
              <a:rPr lang="en-US" sz="1400" b="1" dirty="0" smtClean="0">
                <a:solidFill>
                  <a:schemeClr val="accent6">
                    <a:lumMod val="50000"/>
                  </a:schemeClr>
                </a:solidFill>
              </a:rPr>
              <a:t>])</a:t>
            </a:r>
            <a:endParaRPr lang="en-US" sz="1400" dirty="0"/>
          </a:p>
        </p:txBody>
      </p:sp>
    </p:spTree>
    <p:extLst>
      <p:ext uri="{BB962C8B-B14F-4D97-AF65-F5344CB8AC3E}">
        <p14:creationId xmlns:p14="http://schemas.microsoft.com/office/powerpoint/2010/main" val="134955069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a:spLocks noGrp="1"/>
          </p:cNvSpPr>
          <p:nvPr>
            <p:ph type="title"/>
          </p:nvPr>
        </p:nvSpPr>
        <p:spPr>
          <a:xfrm>
            <a:off x="499948" y="67735"/>
            <a:ext cx="11097319" cy="370880"/>
          </a:xfrm>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p>
            <a:r>
              <a:rPr lang="en-US" sz="2000" b="1" dirty="0" smtClean="0">
                <a:ln w="0"/>
                <a:solidFill>
                  <a:schemeClr val="tx1"/>
                </a:solidFill>
                <a:effectLst>
                  <a:outerShdw blurRad="38100" dist="38100" dir="2700000" algn="tl">
                    <a:srgbClr val="000000">
                      <a:alpha val="43137"/>
                    </a:srgbClr>
                  </a:outerShdw>
                </a:effectLst>
              </a:rPr>
              <a:t>CALCULATE Function</a:t>
            </a:r>
            <a:endParaRPr lang="en-US" sz="2000" b="1" dirty="0">
              <a:ln w="0"/>
              <a:solidFill>
                <a:schemeClr val="tx1"/>
              </a:solidFill>
              <a:effectLst>
                <a:outerShdw blurRad="38100" dist="38100" dir="2700000" algn="tl">
                  <a:srgbClr val="000000">
                    <a:alpha val="43137"/>
                  </a:srgbClr>
                </a:outerShdw>
              </a:effectLst>
              <a:latin typeface="+mn-lt"/>
              <a:ea typeface="+mn-ea"/>
              <a:cs typeface="+mn-cs"/>
            </a:endParaRPr>
          </a:p>
        </p:txBody>
      </p:sp>
      <p:sp>
        <p:nvSpPr>
          <p:cNvPr id="7" name="Content Placeholder 2"/>
          <p:cNvSpPr txBox="1">
            <a:spLocks/>
          </p:cNvSpPr>
          <p:nvPr/>
        </p:nvSpPr>
        <p:spPr>
          <a:xfrm>
            <a:off x="688993" y="645199"/>
            <a:ext cx="10842171" cy="2566727"/>
          </a:xfrm>
          <a:prstGeom prst="rect">
            <a:avLst/>
          </a:prstGeom>
        </p:spPr>
        <p:style>
          <a:lnRef idx="2">
            <a:schemeClr val="accent1"/>
          </a:lnRef>
          <a:fillRef idx="1">
            <a:schemeClr val="lt1"/>
          </a:fillRef>
          <a:effectRef idx="0">
            <a:schemeClr val="accent1"/>
          </a:effectRef>
          <a:fontRef idx="minor">
            <a:schemeClr val="dk1"/>
          </a:fontRef>
        </p:style>
        <p:txBody>
          <a:bodyPr vert="horz" lIns="91440" tIns="0" rIns="91440" bIns="365760" rtlCol="0" anchor="t">
            <a:noAutofit/>
          </a:bodyPr>
          <a:lstStyle>
            <a:lvl1pPr marL="285744" indent="-285744" defTabSz="457189">
              <a:spcBef>
                <a:spcPct val="20000"/>
              </a:spcBef>
              <a:spcAft>
                <a:spcPts val="600"/>
              </a:spcAft>
              <a:buClr>
                <a:schemeClr val="accent1"/>
              </a:buClr>
              <a:buSzPct val="115000"/>
              <a:buFont typeface="Arial"/>
              <a:buChar char="•"/>
              <a:defRPr cap="none">
                <a:effectLst/>
              </a:defRPr>
            </a:lvl1pPr>
            <a:lvl2pPr marL="742932" indent="-285744" defTabSz="457189">
              <a:spcBef>
                <a:spcPct val="20000"/>
              </a:spcBef>
              <a:spcAft>
                <a:spcPts val="600"/>
              </a:spcAft>
              <a:buClr>
                <a:schemeClr val="accent1"/>
              </a:buClr>
              <a:buSzPct val="115000"/>
              <a:buFont typeface="Arial"/>
              <a:buChar char="•"/>
              <a:defRPr sz="2000" cap="none">
                <a:effectLst/>
              </a:defRPr>
            </a:lvl2pPr>
            <a:lvl3pPr marL="1200121" indent="-285744" defTabSz="457189">
              <a:spcBef>
                <a:spcPct val="20000"/>
              </a:spcBef>
              <a:spcAft>
                <a:spcPts val="600"/>
              </a:spcAft>
              <a:buClr>
                <a:schemeClr val="accent1"/>
              </a:buClr>
              <a:buSzPct val="115000"/>
              <a:buFont typeface="Arial"/>
              <a:buChar char="•"/>
              <a:defRPr cap="none">
                <a:effectLst/>
              </a:defRPr>
            </a:lvl3pPr>
            <a:lvl4pPr marL="1543012" indent="-171446" defTabSz="457189">
              <a:spcBef>
                <a:spcPct val="20000"/>
              </a:spcBef>
              <a:spcAft>
                <a:spcPts val="600"/>
              </a:spcAft>
              <a:buClr>
                <a:schemeClr val="accent1"/>
              </a:buClr>
              <a:buSzPct val="115000"/>
              <a:buFont typeface="Arial"/>
              <a:buChar char="•"/>
              <a:defRPr sz="1600" cap="none">
                <a:effectLst/>
              </a:defRPr>
            </a:lvl4pPr>
            <a:lvl5pPr marL="2000201" indent="-171446" defTabSz="457189">
              <a:spcBef>
                <a:spcPct val="20000"/>
              </a:spcBef>
              <a:spcAft>
                <a:spcPts val="600"/>
              </a:spcAft>
              <a:buClr>
                <a:schemeClr val="accent1"/>
              </a:buClr>
              <a:buSzPct val="115000"/>
              <a:buFont typeface="Arial"/>
              <a:buChar char="•"/>
              <a:defRPr sz="1400" cap="none">
                <a:effectLst/>
              </a:defRPr>
            </a:lvl5pPr>
            <a:lvl6pPr marL="2514537" indent="-228594" defTabSz="457189">
              <a:spcBef>
                <a:spcPct val="20000"/>
              </a:spcBef>
              <a:spcAft>
                <a:spcPts val="600"/>
              </a:spcAft>
              <a:buClr>
                <a:schemeClr val="accent1"/>
              </a:buClr>
              <a:buSzPct val="115000"/>
              <a:buFont typeface="Arial"/>
              <a:buChar char="•"/>
              <a:defRPr sz="1400" cap="none">
                <a:effectLst/>
              </a:defRPr>
            </a:lvl6pPr>
            <a:lvl7pPr marL="2971726" indent="-228594" defTabSz="457189">
              <a:spcBef>
                <a:spcPct val="20000"/>
              </a:spcBef>
              <a:spcAft>
                <a:spcPts val="600"/>
              </a:spcAft>
              <a:buClr>
                <a:schemeClr val="accent1"/>
              </a:buClr>
              <a:buSzPct val="115000"/>
              <a:buFont typeface="Arial"/>
              <a:buChar char="•"/>
              <a:defRPr sz="1400" cap="none">
                <a:effectLst/>
              </a:defRPr>
            </a:lvl7pPr>
            <a:lvl8pPr marL="3428914" indent="-228594" defTabSz="457189">
              <a:spcBef>
                <a:spcPct val="20000"/>
              </a:spcBef>
              <a:spcAft>
                <a:spcPts val="600"/>
              </a:spcAft>
              <a:buClr>
                <a:schemeClr val="accent1"/>
              </a:buClr>
              <a:buSzPct val="115000"/>
              <a:buFont typeface="Arial"/>
              <a:buChar char="•"/>
              <a:defRPr sz="1400" cap="none">
                <a:effectLst/>
              </a:defRPr>
            </a:lvl8pPr>
            <a:lvl9pPr marL="3886103" indent="-228594" defTabSz="457189">
              <a:spcBef>
                <a:spcPct val="20000"/>
              </a:spcBef>
              <a:spcAft>
                <a:spcPts val="600"/>
              </a:spcAft>
              <a:buClr>
                <a:schemeClr val="accent1"/>
              </a:buClr>
              <a:buSzPct val="115000"/>
              <a:buFont typeface="Arial"/>
              <a:buChar char="•"/>
              <a:defRPr sz="1400" cap="none">
                <a:effectLst/>
              </a:defRPr>
            </a:lvl9pPr>
          </a:lstStyle>
          <a:p>
            <a:r>
              <a:rPr lang="en-US" sz="1200" b="1" u="sng" dirty="0" smtClean="0"/>
              <a:t>CALCULATE </a:t>
            </a:r>
            <a:r>
              <a:rPr lang="en-US" sz="1200" dirty="0" smtClean="0"/>
              <a:t>:- </a:t>
            </a:r>
            <a:r>
              <a:rPr lang="en-US" sz="1200" dirty="0"/>
              <a:t>The CALCULATE function forms part of the filter function category and is defined as "evaluating an expression in a modified filter context." </a:t>
            </a:r>
            <a:r>
              <a:rPr lang="en-US" sz="1200" dirty="0" smtClean="0"/>
              <a:t> Create below measures</a:t>
            </a:r>
          </a:p>
          <a:p>
            <a:pPr marL="457188" lvl="1" indent="0">
              <a:buNone/>
            </a:pPr>
            <a:r>
              <a:rPr lang="en-US" sz="1000" b="1" dirty="0">
                <a:solidFill>
                  <a:schemeClr val="accent6">
                    <a:lumMod val="50000"/>
                  </a:schemeClr>
                </a:solidFill>
              </a:rPr>
              <a:t>Total Sales = 'Order Details'[</a:t>
            </a:r>
            <a:r>
              <a:rPr lang="en-US" sz="1000" b="1" dirty="0" err="1">
                <a:solidFill>
                  <a:schemeClr val="accent6">
                    <a:lumMod val="50000"/>
                  </a:schemeClr>
                </a:solidFill>
              </a:rPr>
              <a:t>UnitPrice</a:t>
            </a:r>
            <a:r>
              <a:rPr lang="en-US" sz="1000" b="1" dirty="0">
                <a:solidFill>
                  <a:schemeClr val="accent6">
                    <a:lumMod val="50000"/>
                  </a:schemeClr>
                </a:solidFill>
              </a:rPr>
              <a:t>]*(1-'Order Details'[Discount])*'Order Details'[Quantity]</a:t>
            </a:r>
          </a:p>
          <a:p>
            <a:pPr marL="457188" lvl="1" indent="0">
              <a:buNone/>
            </a:pPr>
            <a:r>
              <a:rPr lang="en-US" sz="1000" b="1" dirty="0" smtClean="0">
                <a:solidFill>
                  <a:schemeClr val="accent6">
                    <a:lumMod val="50000"/>
                  </a:schemeClr>
                </a:solidFill>
              </a:rPr>
              <a:t>Sum </a:t>
            </a:r>
            <a:r>
              <a:rPr lang="en-US" sz="1000" b="1" dirty="0">
                <a:solidFill>
                  <a:schemeClr val="accent6">
                    <a:lumMod val="50000"/>
                  </a:schemeClr>
                </a:solidFill>
              </a:rPr>
              <a:t>of total sales = SUM('Order Details'[Total Sales]) – This is the simple DAX formula using sum </a:t>
            </a:r>
          </a:p>
          <a:p>
            <a:pPr marL="457188" lvl="1" indent="0">
              <a:buNone/>
            </a:pPr>
            <a:r>
              <a:rPr lang="en-US" sz="1000" b="1" dirty="0">
                <a:solidFill>
                  <a:schemeClr val="accent6">
                    <a:lumMod val="50000"/>
                  </a:schemeClr>
                </a:solidFill>
              </a:rPr>
              <a:t>Cal Total sales = CALCULATE([Sum of total sales]) – Based on above DAX use calculate function</a:t>
            </a:r>
          </a:p>
          <a:p>
            <a:pPr marL="457188" lvl="1" indent="0">
              <a:buNone/>
            </a:pPr>
            <a:r>
              <a:rPr lang="en-US" sz="1000" b="1" dirty="0">
                <a:solidFill>
                  <a:schemeClr val="accent6">
                    <a:lumMod val="50000"/>
                  </a:schemeClr>
                </a:solidFill>
              </a:rPr>
              <a:t>Cal w filter Total sales = CALCULATE([Sum of total sales], Products[</a:t>
            </a:r>
            <a:r>
              <a:rPr lang="en-US" sz="1000" b="1" dirty="0" err="1">
                <a:solidFill>
                  <a:schemeClr val="accent6">
                    <a:lumMod val="50000"/>
                  </a:schemeClr>
                </a:solidFill>
              </a:rPr>
              <a:t>ProductName</a:t>
            </a:r>
            <a:r>
              <a:rPr lang="en-US" sz="1000" b="1" dirty="0">
                <a:solidFill>
                  <a:schemeClr val="accent6">
                    <a:lumMod val="50000"/>
                  </a:schemeClr>
                </a:solidFill>
              </a:rPr>
              <a:t>]="Chai") – filter with Chai </a:t>
            </a:r>
            <a:r>
              <a:rPr lang="en-US" sz="1000" b="1" dirty="0" smtClean="0">
                <a:solidFill>
                  <a:schemeClr val="accent6">
                    <a:lumMod val="50000"/>
                  </a:schemeClr>
                </a:solidFill>
              </a:rPr>
              <a:t>product</a:t>
            </a:r>
            <a:endParaRPr lang="en-US" sz="1000" b="1" dirty="0">
              <a:solidFill>
                <a:schemeClr val="accent6">
                  <a:lumMod val="50000"/>
                </a:schemeClr>
              </a:solidFill>
            </a:endParaRPr>
          </a:p>
          <a:p>
            <a:pPr marL="285750" lvl="1" indent="-285750"/>
            <a:r>
              <a:rPr lang="en-US" sz="1200" b="1" u="sng" dirty="0"/>
              <a:t>Calculate with All Products</a:t>
            </a:r>
            <a:r>
              <a:rPr lang="en-US" sz="1200" b="1" u="sng" dirty="0" smtClean="0"/>
              <a:t>:- </a:t>
            </a:r>
            <a:r>
              <a:rPr lang="en-US" sz="1200" dirty="0"/>
              <a:t>We can filter all the product on the basis of All selected </a:t>
            </a:r>
            <a:r>
              <a:rPr lang="en-US" sz="1200" dirty="0" smtClean="0"/>
              <a:t>product</a:t>
            </a:r>
          </a:p>
          <a:p>
            <a:pPr marL="457189" lvl="2" indent="0">
              <a:buNone/>
            </a:pPr>
            <a:r>
              <a:rPr lang="en-US" sz="1200" b="1" u="sng" dirty="0"/>
              <a:t>Why this </a:t>
            </a:r>
            <a:r>
              <a:rPr lang="en-US" sz="1200" b="1" u="sng" dirty="0" smtClean="0"/>
              <a:t>need: </a:t>
            </a:r>
            <a:r>
              <a:rPr lang="en-US" sz="1200" b="1" u="sng" dirty="0"/>
              <a:t>-</a:t>
            </a:r>
            <a:r>
              <a:rPr lang="en-US" sz="1200" dirty="0"/>
              <a:t> we need to calculate percentage of total sales then this field is very useful</a:t>
            </a:r>
            <a:r>
              <a:rPr lang="en-US" sz="1200" dirty="0" smtClean="0"/>
              <a:t>.</a:t>
            </a:r>
          </a:p>
          <a:p>
            <a:pPr marL="457189" lvl="2" indent="0">
              <a:buNone/>
            </a:pPr>
            <a:r>
              <a:rPr lang="en-US" sz="1000" b="1" dirty="0">
                <a:solidFill>
                  <a:schemeClr val="accent6">
                    <a:lumMod val="50000"/>
                  </a:schemeClr>
                </a:solidFill>
              </a:rPr>
              <a:t>Cal W All Products = CALCULATE([Sum of total sales],ALL(Products[</a:t>
            </a:r>
            <a:r>
              <a:rPr lang="en-US" sz="1000" b="1" dirty="0" err="1">
                <a:solidFill>
                  <a:schemeClr val="accent6">
                    <a:lumMod val="50000"/>
                  </a:schemeClr>
                </a:solidFill>
              </a:rPr>
              <a:t>ProductName</a:t>
            </a:r>
            <a:r>
              <a:rPr lang="en-US" sz="1000" b="1" dirty="0" smtClean="0">
                <a:solidFill>
                  <a:schemeClr val="accent6">
                    <a:lumMod val="50000"/>
                  </a:schemeClr>
                </a:solidFill>
              </a:rPr>
              <a:t>])) – calculate with all product</a:t>
            </a:r>
            <a:endParaRPr lang="en-US" sz="1000" b="1" dirty="0">
              <a:solidFill>
                <a:schemeClr val="accent6">
                  <a:lumMod val="50000"/>
                </a:schemeClr>
              </a:solidFill>
            </a:endParaRPr>
          </a:p>
          <a:p>
            <a:pPr marL="457189" lvl="2" indent="0">
              <a:buNone/>
            </a:pPr>
            <a:r>
              <a:rPr lang="en-US" sz="1000" b="1" dirty="0" smtClean="0">
                <a:solidFill>
                  <a:schemeClr val="accent6">
                    <a:lumMod val="50000"/>
                  </a:schemeClr>
                </a:solidFill>
              </a:rPr>
              <a:t>% </a:t>
            </a:r>
            <a:r>
              <a:rPr lang="en-US" sz="1000" b="1" dirty="0">
                <a:solidFill>
                  <a:schemeClr val="accent6">
                    <a:lumMod val="50000"/>
                  </a:schemeClr>
                </a:solidFill>
              </a:rPr>
              <a:t>of sales = [Sum of total sales]/[Cal W All Products</a:t>
            </a:r>
            <a:r>
              <a:rPr lang="en-US" sz="1000" b="1" dirty="0" smtClean="0">
                <a:solidFill>
                  <a:schemeClr val="accent6">
                    <a:lumMod val="50000"/>
                  </a:schemeClr>
                </a:solidFill>
              </a:rPr>
              <a:t>]  -- calculate percentage</a:t>
            </a:r>
            <a:endParaRPr lang="en-US" sz="1000" b="1" dirty="0">
              <a:solidFill>
                <a:schemeClr val="accent6">
                  <a:lumMod val="50000"/>
                </a:schemeClr>
              </a:solidFill>
            </a:endParaRPr>
          </a:p>
          <a:p>
            <a:pPr marL="0" lvl="1" indent="0">
              <a:buNone/>
            </a:pPr>
            <a:endParaRPr lang="en-US" sz="1200" dirty="0"/>
          </a:p>
        </p:txBody>
      </p:sp>
      <p:pic>
        <p:nvPicPr>
          <p:cNvPr id="2" name="Picture 1"/>
          <p:cNvPicPr>
            <a:picLocks noChangeAspect="1"/>
          </p:cNvPicPr>
          <p:nvPr/>
        </p:nvPicPr>
        <p:blipFill>
          <a:blip r:embed="rId3"/>
          <a:stretch>
            <a:fillRect/>
          </a:stretch>
        </p:blipFill>
        <p:spPr>
          <a:xfrm>
            <a:off x="688992" y="3158138"/>
            <a:ext cx="10842171" cy="30505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9772552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a:spLocks noGrp="1"/>
          </p:cNvSpPr>
          <p:nvPr>
            <p:ph type="title"/>
          </p:nvPr>
        </p:nvSpPr>
        <p:spPr>
          <a:xfrm>
            <a:off x="499948" y="67735"/>
            <a:ext cx="11097319" cy="370880"/>
          </a:xfrm>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p>
            <a:r>
              <a:rPr lang="en-US" sz="2000" b="1" dirty="0" smtClean="0">
                <a:ln w="0"/>
                <a:solidFill>
                  <a:schemeClr val="tx1"/>
                </a:solidFill>
                <a:effectLst>
                  <a:outerShdw blurRad="38100" dist="38100" dir="2700000" algn="tl">
                    <a:srgbClr val="000000">
                      <a:alpha val="43137"/>
                    </a:srgbClr>
                  </a:outerShdw>
                </a:effectLst>
              </a:rPr>
              <a:t>ALL &amp; ALLSELECTED Function</a:t>
            </a:r>
            <a:endParaRPr lang="en-US" sz="2000" b="1" dirty="0">
              <a:ln w="0"/>
              <a:solidFill>
                <a:schemeClr val="tx1"/>
              </a:solidFill>
              <a:effectLst>
                <a:outerShdw blurRad="38100" dist="38100" dir="2700000" algn="tl">
                  <a:srgbClr val="000000">
                    <a:alpha val="43137"/>
                  </a:srgbClr>
                </a:outerShdw>
              </a:effectLst>
              <a:latin typeface="+mn-lt"/>
              <a:ea typeface="+mn-ea"/>
              <a:cs typeface="+mn-cs"/>
            </a:endParaRPr>
          </a:p>
        </p:txBody>
      </p:sp>
      <p:sp>
        <p:nvSpPr>
          <p:cNvPr id="7" name="Content Placeholder 2"/>
          <p:cNvSpPr txBox="1">
            <a:spLocks/>
          </p:cNvSpPr>
          <p:nvPr/>
        </p:nvSpPr>
        <p:spPr>
          <a:xfrm>
            <a:off x="631556" y="634115"/>
            <a:ext cx="4850365" cy="2800648"/>
          </a:xfrm>
          <a:prstGeom prst="rect">
            <a:avLst/>
          </a:prstGeom>
        </p:spPr>
        <p:style>
          <a:lnRef idx="2">
            <a:schemeClr val="accent1"/>
          </a:lnRef>
          <a:fillRef idx="1">
            <a:schemeClr val="lt1"/>
          </a:fillRef>
          <a:effectRef idx="0">
            <a:schemeClr val="accent1"/>
          </a:effectRef>
          <a:fontRef idx="minor">
            <a:schemeClr val="dk1"/>
          </a:fontRef>
        </p:style>
        <p:txBody>
          <a:bodyPr vert="horz" lIns="91440" tIns="0" rIns="91440" bIns="365760" rtlCol="0" anchor="t">
            <a:noAutofit/>
          </a:bodyPr>
          <a:lstStyle>
            <a:lvl1pPr marL="285744" indent="-285744" defTabSz="457189">
              <a:spcBef>
                <a:spcPct val="20000"/>
              </a:spcBef>
              <a:spcAft>
                <a:spcPts val="600"/>
              </a:spcAft>
              <a:buClr>
                <a:schemeClr val="accent1"/>
              </a:buClr>
              <a:buSzPct val="115000"/>
              <a:buFont typeface="Arial"/>
              <a:buChar char="•"/>
              <a:defRPr cap="none">
                <a:effectLst/>
              </a:defRPr>
            </a:lvl1pPr>
            <a:lvl2pPr marL="742932" indent="-285744" defTabSz="457189">
              <a:spcBef>
                <a:spcPct val="20000"/>
              </a:spcBef>
              <a:spcAft>
                <a:spcPts val="600"/>
              </a:spcAft>
              <a:buClr>
                <a:schemeClr val="accent1"/>
              </a:buClr>
              <a:buSzPct val="115000"/>
              <a:buFont typeface="Arial"/>
              <a:buChar char="•"/>
              <a:defRPr sz="2000" cap="none">
                <a:effectLst/>
              </a:defRPr>
            </a:lvl2pPr>
            <a:lvl3pPr marL="1200121" indent="-285744" defTabSz="457189">
              <a:spcBef>
                <a:spcPct val="20000"/>
              </a:spcBef>
              <a:spcAft>
                <a:spcPts val="600"/>
              </a:spcAft>
              <a:buClr>
                <a:schemeClr val="accent1"/>
              </a:buClr>
              <a:buSzPct val="115000"/>
              <a:buFont typeface="Arial"/>
              <a:buChar char="•"/>
              <a:defRPr cap="none">
                <a:effectLst/>
              </a:defRPr>
            </a:lvl3pPr>
            <a:lvl4pPr marL="1543012" indent="-171446" defTabSz="457189">
              <a:spcBef>
                <a:spcPct val="20000"/>
              </a:spcBef>
              <a:spcAft>
                <a:spcPts val="600"/>
              </a:spcAft>
              <a:buClr>
                <a:schemeClr val="accent1"/>
              </a:buClr>
              <a:buSzPct val="115000"/>
              <a:buFont typeface="Arial"/>
              <a:buChar char="•"/>
              <a:defRPr sz="1600" cap="none">
                <a:effectLst/>
              </a:defRPr>
            </a:lvl4pPr>
            <a:lvl5pPr marL="2000201" indent="-171446" defTabSz="457189">
              <a:spcBef>
                <a:spcPct val="20000"/>
              </a:spcBef>
              <a:spcAft>
                <a:spcPts val="600"/>
              </a:spcAft>
              <a:buClr>
                <a:schemeClr val="accent1"/>
              </a:buClr>
              <a:buSzPct val="115000"/>
              <a:buFont typeface="Arial"/>
              <a:buChar char="•"/>
              <a:defRPr sz="1400" cap="none">
                <a:effectLst/>
              </a:defRPr>
            </a:lvl5pPr>
            <a:lvl6pPr marL="2514537" indent="-228594" defTabSz="457189">
              <a:spcBef>
                <a:spcPct val="20000"/>
              </a:spcBef>
              <a:spcAft>
                <a:spcPts val="600"/>
              </a:spcAft>
              <a:buClr>
                <a:schemeClr val="accent1"/>
              </a:buClr>
              <a:buSzPct val="115000"/>
              <a:buFont typeface="Arial"/>
              <a:buChar char="•"/>
              <a:defRPr sz="1400" cap="none">
                <a:effectLst/>
              </a:defRPr>
            </a:lvl6pPr>
            <a:lvl7pPr marL="2971726" indent="-228594" defTabSz="457189">
              <a:spcBef>
                <a:spcPct val="20000"/>
              </a:spcBef>
              <a:spcAft>
                <a:spcPts val="600"/>
              </a:spcAft>
              <a:buClr>
                <a:schemeClr val="accent1"/>
              </a:buClr>
              <a:buSzPct val="115000"/>
              <a:buFont typeface="Arial"/>
              <a:buChar char="•"/>
              <a:defRPr sz="1400" cap="none">
                <a:effectLst/>
              </a:defRPr>
            </a:lvl7pPr>
            <a:lvl8pPr marL="3428914" indent="-228594" defTabSz="457189">
              <a:spcBef>
                <a:spcPct val="20000"/>
              </a:spcBef>
              <a:spcAft>
                <a:spcPts val="600"/>
              </a:spcAft>
              <a:buClr>
                <a:schemeClr val="accent1"/>
              </a:buClr>
              <a:buSzPct val="115000"/>
              <a:buFont typeface="Arial"/>
              <a:buChar char="•"/>
              <a:defRPr sz="1400" cap="none">
                <a:effectLst/>
              </a:defRPr>
            </a:lvl8pPr>
            <a:lvl9pPr marL="3886103" indent="-228594" defTabSz="457189">
              <a:spcBef>
                <a:spcPct val="20000"/>
              </a:spcBef>
              <a:spcAft>
                <a:spcPts val="600"/>
              </a:spcAft>
              <a:buClr>
                <a:schemeClr val="accent1"/>
              </a:buClr>
              <a:buSzPct val="115000"/>
              <a:buFont typeface="Arial"/>
              <a:buChar char="•"/>
              <a:defRPr sz="1400" cap="none">
                <a:effectLst/>
              </a:defRPr>
            </a:lvl9pPr>
          </a:lstStyle>
          <a:p>
            <a:r>
              <a:rPr lang="en-US" sz="1400" b="1" u="sng" dirty="0" smtClean="0"/>
              <a:t>ALL</a:t>
            </a:r>
            <a:r>
              <a:rPr lang="en-US" sz="1400" b="1" dirty="0" smtClean="0"/>
              <a:t>:- </a:t>
            </a:r>
            <a:r>
              <a:rPr lang="en-US" sz="1400" dirty="0"/>
              <a:t>Returns all the rows in table, or all the values in a column, ignoring any filters that might have been applied</a:t>
            </a:r>
            <a:r>
              <a:rPr lang="en-US" sz="1400" dirty="0" smtClean="0"/>
              <a:t>.</a:t>
            </a:r>
          </a:p>
          <a:p>
            <a:pPr marL="457188" lvl="1" indent="0">
              <a:buNone/>
            </a:pPr>
            <a:r>
              <a:rPr lang="en-US" sz="1400" b="1" dirty="0" err="1">
                <a:solidFill>
                  <a:schemeClr val="accent6">
                    <a:lumMod val="50000"/>
                  </a:schemeClr>
                </a:solidFill>
              </a:rPr>
              <a:t>TotalSales</a:t>
            </a:r>
            <a:r>
              <a:rPr lang="en-US" sz="1400" b="1" dirty="0">
                <a:solidFill>
                  <a:schemeClr val="accent6">
                    <a:lumMod val="50000"/>
                  </a:schemeClr>
                </a:solidFill>
              </a:rPr>
              <a:t> = CALCULATE(SUM('Sales Summary'[Net Sales]))</a:t>
            </a:r>
          </a:p>
          <a:p>
            <a:pPr marL="457188" lvl="1" indent="0">
              <a:buNone/>
            </a:pPr>
            <a:r>
              <a:rPr lang="en-US" sz="1400" b="1" dirty="0" err="1" smtClean="0">
                <a:solidFill>
                  <a:schemeClr val="accent6">
                    <a:lumMod val="50000"/>
                  </a:schemeClr>
                </a:solidFill>
              </a:rPr>
              <a:t>ALL_Total_Sales</a:t>
            </a:r>
            <a:r>
              <a:rPr lang="en-US" sz="1400" b="1" dirty="0" smtClean="0">
                <a:solidFill>
                  <a:schemeClr val="accent6">
                    <a:lumMod val="50000"/>
                  </a:schemeClr>
                </a:solidFill>
              </a:rPr>
              <a:t> </a:t>
            </a:r>
            <a:r>
              <a:rPr lang="en-US" sz="1400" b="1" dirty="0">
                <a:solidFill>
                  <a:schemeClr val="accent6">
                    <a:lumMod val="50000"/>
                  </a:schemeClr>
                </a:solidFill>
              </a:rPr>
              <a:t>= CALCULATE(SUM('Sales Summary'[Net Sales]),ALL())</a:t>
            </a:r>
          </a:p>
          <a:p>
            <a:pPr marL="457188" lvl="1" indent="0">
              <a:buNone/>
            </a:pPr>
            <a:r>
              <a:rPr lang="en-US" sz="1400" b="1" dirty="0" err="1">
                <a:solidFill>
                  <a:schemeClr val="accent6">
                    <a:lumMod val="50000"/>
                  </a:schemeClr>
                </a:solidFill>
              </a:rPr>
              <a:t>All_Sales_Product</a:t>
            </a:r>
            <a:r>
              <a:rPr lang="en-US" sz="1400" b="1" dirty="0">
                <a:solidFill>
                  <a:schemeClr val="accent6">
                    <a:lumMod val="50000"/>
                  </a:schemeClr>
                </a:solidFill>
              </a:rPr>
              <a:t> = CALCULATE(SUM('Sales Summary'[Net Sales]),ALL('Sales Summary'[Product</a:t>
            </a:r>
            <a:r>
              <a:rPr lang="en-US" sz="1400" b="1" dirty="0" smtClean="0">
                <a:solidFill>
                  <a:schemeClr val="accent6">
                    <a:lumMod val="50000"/>
                  </a:schemeClr>
                </a:solidFill>
              </a:rPr>
              <a:t>]))</a:t>
            </a:r>
            <a:r>
              <a:rPr lang="en-US" sz="1400" dirty="0" smtClean="0"/>
              <a:t> </a:t>
            </a:r>
            <a:endParaRPr lang="en-US" sz="1400" b="1" dirty="0">
              <a:solidFill>
                <a:schemeClr val="accent6">
                  <a:lumMod val="50000"/>
                </a:schemeClr>
              </a:solidFill>
            </a:endParaRPr>
          </a:p>
          <a:p>
            <a:pPr marL="0" lvl="1" indent="0">
              <a:buNone/>
            </a:pPr>
            <a:endParaRPr lang="en-US" sz="1200" dirty="0"/>
          </a:p>
        </p:txBody>
      </p:sp>
      <p:pic>
        <p:nvPicPr>
          <p:cNvPr id="3" name="Picture 2"/>
          <p:cNvPicPr>
            <a:picLocks noChangeAspect="1"/>
          </p:cNvPicPr>
          <p:nvPr/>
        </p:nvPicPr>
        <p:blipFill>
          <a:blip r:embed="rId3"/>
          <a:stretch>
            <a:fillRect/>
          </a:stretch>
        </p:blipFill>
        <p:spPr>
          <a:xfrm>
            <a:off x="6344339" y="622148"/>
            <a:ext cx="5145351" cy="2812615"/>
          </a:xfrm>
          <a:prstGeom prst="rect">
            <a:avLst/>
          </a:prstGeom>
          <a:ln>
            <a:noFill/>
          </a:ln>
          <a:effectLst>
            <a:outerShdw blurRad="190500" algn="tl" rotWithShape="0">
              <a:srgbClr val="000000">
                <a:alpha val="70000"/>
              </a:srgbClr>
            </a:outerShdw>
          </a:effectLst>
        </p:spPr>
      </p:pic>
      <p:sp>
        <p:nvSpPr>
          <p:cNvPr id="4" name="Right Arrow 3"/>
          <p:cNvSpPr/>
          <p:nvPr/>
        </p:nvSpPr>
        <p:spPr>
          <a:xfrm>
            <a:off x="5533470" y="2272295"/>
            <a:ext cx="759320" cy="33156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Content Placeholder 2"/>
          <p:cNvSpPr txBox="1">
            <a:spLocks/>
          </p:cNvSpPr>
          <p:nvPr/>
        </p:nvSpPr>
        <p:spPr>
          <a:xfrm>
            <a:off x="7100047" y="3672968"/>
            <a:ext cx="4389643" cy="2151530"/>
          </a:xfrm>
          <a:prstGeom prst="rect">
            <a:avLst/>
          </a:prstGeom>
        </p:spPr>
        <p:style>
          <a:lnRef idx="2">
            <a:schemeClr val="accent1"/>
          </a:lnRef>
          <a:fillRef idx="1">
            <a:schemeClr val="lt1"/>
          </a:fillRef>
          <a:effectRef idx="0">
            <a:schemeClr val="accent1"/>
          </a:effectRef>
          <a:fontRef idx="minor">
            <a:schemeClr val="dk1"/>
          </a:fontRef>
        </p:style>
        <p:txBody>
          <a:bodyPr vert="horz" lIns="91440" tIns="0" rIns="91440" bIns="365760" rtlCol="0" anchor="t">
            <a:noAutofit/>
          </a:bodyPr>
          <a:lstStyle>
            <a:lvl1pPr marL="285744" indent="-285744" defTabSz="457189">
              <a:spcBef>
                <a:spcPct val="20000"/>
              </a:spcBef>
              <a:spcAft>
                <a:spcPts val="600"/>
              </a:spcAft>
              <a:buClr>
                <a:schemeClr val="accent1"/>
              </a:buClr>
              <a:buSzPct val="115000"/>
              <a:buFont typeface="Arial"/>
              <a:buChar char="•"/>
              <a:defRPr cap="none">
                <a:effectLst/>
              </a:defRPr>
            </a:lvl1pPr>
            <a:lvl2pPr marL="742932" indent="-285744" defTabSz="457189">
              <a:spcBef>
                <a:spcPct val="20000"/>
              </a:spcBef>
              <a:spcAft>
                <a:spcPts val="600"/>
              </a:spcAft>
              <a:buClr>
                <a:schemeClr val="accent1"/>
              </a:buClr>
              <a:buSzPct val="115000"/>
              <a:buFont typeface="Arial"/>
              <a:buChar char="•"/>
              <a:defRPr sz="2000" cap="none">
                <a:effectLst/>
              </a:defRPr>
            </a:lvl2pPr>
            <a:lvl3pPr marL="1200121" indent="-285744" defTabSz="457189">
              <a:spcBef>
                <a:spcPct val="20000"/>
              </a:spcBef>
              <a:spcAft>
                <a:spcPts val="600"/>
              </a:spcAft>
              <a:buClr>
                <a:schemeClr val="accent1"/>
              </a:buClr>
              <a:buSzPct val="115000"/>
              <a:buFont typeface="Arial"/>
              <a:buChar char="•"/>
              <a:defRPr cap="none">
                <a:effectLst/>
              </a:defRPr>
            </a:lvl3pPr>
            <a:lvl4pPr marL="1543012" indent="-171446" defTabSz="457189">
              <a:spcBef>
                <a:spcPct val="20000"/>
              </a:spcBef>
              <a:spcAft>
                <a:spcPts val="600"/>
              </a:spcAft>
              <a:buClr>
                <a:schemeClr val="accent1"/>
              </a:buClr>
              <a:buSzPct val="115000"/>
              <a:buFont typeface="Arial"/>
              <a:buChar char="•"/>
              <a:defRPr sz="1600" cap="none">
                <a:effectLst/>
              </a:defRPr>
            </a:lvl4pPr>
            <a:lvl5pPr marL="2000201" indent="-171446" defTabSz="457189">
              <a:spcBef>
                <a:spcPct val="20000"/>
              </a:spcBef>
              <a:spcAft>
                <a:spcPts val="600"/>
              </a:spcAft>
              <a:buClr>
                <a:schemeClr val="accent1"/>
              </a:buClr>
              <a:buSzPct val="115000"/>
              <a:buFont typeface="Arial"/>
              <a:buChar char="•"/>
              <a:defRPr sz="1400" cap="none">
                <a:effectLst/>
              </a:defRPr>
            </a:lvl5pPr>
            <a:lvl6pPr marL="2514537" indent="-228594" defTabSz="457189">
              <a:spcBef>
                <a:spcPct val="20000"/>
              </a:spcBef>
              <a:spcAft>
                <a:spcPts val="600"/>
              </a:spcAft>
              <a:buClr>
                <a:schemeClr val="accent1"/>
              </a:buClr>
              <a:buSzPct val="115000"/>
              <a:buFont typeface="Arial"/>
              <a:buChar char="•"/>
              <a:defRPr sz="1400" cap="none">
                <a:effectLst/>
              </a:defRPr>
            </a:lvl6pPr>
            <a:lvl7pPr marL="2971726" indent="-228594" defTabSz="457189">
              <a:spcBef>
                <a:spcPct val="20000"/>
              </a:spcBef>
              <a:spcAft>
                <a:spcPts val="600"/>
              </a:spcAft>
              <a:buClr>
                <a:schemeClr val="accent1"/>
              </a:buClr>
              <a:buSzPct val="115000"/>
              <a:buFont typeface="Arial"/>
              <a:buChar char="•"/>
              <a:defRPr sz="1400" cap="none">
                <a:effectLst/>
              </a:defRPr>
            </a:lvl7pPr>
            <a:lvl8pPr marL="3428914" indent="-228594" defTabSz="457189">
              <a:spcBef>
                <a:spcPct val="20000"/>
              </a:spcBef>
              <a:spcAft>
                <a:spcPts val="600"/>
              </a:spcAft>
              <a:buClr>
                <a:schemeClr val="accent1"/>
              </a:buClr>
              <a:buSzPct val="115000"/>
              <a:buFont typeface="Arial"/>
              <a:buChar char="•"/>
              <a:defRPr sz="1400" cap="none">
                <a:effectLst/>
              </a:defRPr>
            </a:lvl8pPr>
            <a:lvl9pPr marL="3886103" indent="-228594" defTabSz="457189">
              <a:spcBef>
                <a:spcPct val="20000"/>
              </a:spcBef>
              <a:spcAft>
                <a:spcPts val="600"/>
              </a:spcAft>
              <a:buClr>
                <a:schemeClr val="accent1"/>
              </a:buClr>
              <a:buSzPct val="115000"/>
              <a:buFont typeface="Arial"/>
              <a:buChar char="•"/>
              <a:defRPr sz="1400" cap="none">
                <a:effectLst/>
              </a:defRPr>
            </a:lvl9pPr>
          </a:lstStyle>
          <a:p>
            <a:r>
              <a:rPr lang="en-US" sz="1400" b="1" u="sng" dirty="0" smtClean="0"/>
              <a:t>ALLSELECTED</a:t>
            </a:r>
            <a:r>
              <a:rPr lang="en-US" sz="1400" b="1" dirty="0" smtClean="0"/>
              <a:t>:- </a:t>
            </a:r>
            <a:r>
              <a:rPr lang="en-US" sz="1400" dirty="0"/>
              <a:t>Returns all the rows in a table, or all the values in a column, ignoring any filters that might have been applied inside the query, but keeping filters that come from </a:t>
            </a:r>
            <a:r>
              <a:rPr lang="en-US" sz="1400" dirty="0" smtClean="0"/>
              <a:t>outside</a:t>
            </a:r>
          </a:p>
          <a:p>
            <a:pPr marL="457188" lvl="1" indent="0">
              <a:buNone/>
            </a:pPr>
            <a:r>
              <a:rPr lang="en-US" sz="1400" b="1" dirty="0" err="1">
                <a:solidFill>
                  <a:schemeClr val="accent6">
                    <a:lumMod val="50000"/>
                  </a:schemeClr>
                </a:solidFill>
              </a:rPr>
              <a:t>ALLSELECTEDSales</a:t>
            </a:r>
            <a:r>
              <a:rPr lang="en-US" sz="1400" b="1" dirty="0">
                <a:solidFill>
                  <a:schemeClr val="accent6">
                    <a:lumMod val="50000"/>
                  </a:schemeClr>
                </a:solidFill>
              </a:rPr>
              <a:t> = CALCULATE(SUM('Sales Summary'[Net Sales]),ALLSELECTED('Sales Summary'[Product])) </a:t>
            </a:r>
          </a:p>
        </p:txBody>
      </p:sp>
      <p:pic>
        <p:nvPicPr>
          <p:cNvPr id="6" name="Picture 5"/>
          <p:cNvPicPr>
            <a:picLocks noChangeAspect="1"/>
          </p:cNvPicPr>
          <p:nvPr/>
        </p:nvPicPr>
        <p:blipFill>
          <a:blip r:embed="rId4"/>
          <a:stretch>
            <a:fillRect/>
          </a:stretch>
        </p:blipFill>
        <p:spPr>
          <a:xfrm>
            <a:off x="714745" y="3672967"/>
            <a:ext cx="5668016" cy="2321721"/>
          </a:xfrm>
          <a:prstGeom prst="rect">
            <a:avLst/>
          </a:prstGeom>
          <a:ln>
            <a:noFill/>
          </a:ln>
          <a:effectLst>
            <a:outerShdw blurRad="190500" algn="tl" rotWithShape="0">
              <a:srgbClr val="000000">
                <a:alpha val="70000"/>
              </a:srgbClr>
            </a:outerShdw>
          </a:effectLst>
        </p:spPr>
      </p:pic>
      <p:sp>
        <p:nvSpPr>
          <p:cNvPr id="9" name="Left Arrow 8"/>
          <p:cNvSpPr/>
          <p:nvPr/>
        </p:nvSpPr>
        <p:spPr>
          <a:xfrm>
            <a:off x="6457094" y="4564316"/>
            <a:ext cx="568619" cy="368833"/>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1" name="Straight Connector 10"/>
          <p:cNvCxnSpPr/>
          <p:nvPr/>
        </p:nvCxnSpPr>
        <p:spPr>
          <a:xfrm>
            <a:off x="631557" y="3526971"/>
            <a:ext cx="11071226" cy="38421"/>
          </a:xfrm>
          <a:prstGeom prst="line">
            <a:avLst/>
          </a:prstGeom>
          <a:ln w="25400" cmpd="thickThin">
            <a:solidFill>
              <a:schemeClr val="tx1"/>
            </a:solidFill>
            <a:prstDash val="solid"/>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981930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a:spLocks noGrp="1"/>
          </p:cNvSpPr>
          <p:nvPr>
            <p:ph type="title"/>
          </p:nvPr>
        </p:nvSpPr>
        <p:spPr>
          <a:xfrm>
            <a:off x="499948" y="67735"/>
            <a:ext cx="11097319" cy="370880"/>
          </a:xfrm>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p>
            <a:r>
              <a:rPr lang="en-US" sz="2000" b="1" dirty="0" smtClean="0">
                <a:ln w="0"/>
                <a:solidFill>
                  <a:schemeClr val="tx1"/>
                </a:solidFill>
                <a:effectLst>
                  <a:outerShdw blurRad="38100" dist="38100" dir="2700000" algn="tl">
                    <a:srgbClr val="000000">
                      <a:alpha val="43137"/>
                    </a:srgbClr>
                  </a:outerShdw>
                </a:effectLst>
              </a:rPr>
              <a:t>CALENDER() &amp;</a:t>
            </a:r>
            <a:r>
              <a:rPr lang="en-US" sz="2000" b="1" dirty="0">
                <a:ln w="0"/>
                <a:solidFill>
                  <a:schemeClr val="tx1"/>
                </a:solidFill>
                <a:effectLst>
                  <a:outerShdw blurRad="38100" dist="38100" dir="2700000" algn="tl">
                    <a:srgbClr val="000000">
                      <a:alpha val="43137"/>
                    </a:srgbClr>
                  </a:outerShdw>
                </a:effectLst>
              </a:rPr>
              <a:t> </a:t>
            </a:r>
            <a:r>
              <a:rPr lang="en-US" sz="2000" b="1" dirty="0" smtClean="0">
                <a:ln w="0"/>
                <a:solidFill>
                  <a:schemeClr val="tx1"/>
                </a:solidFill>
                <a:effectLst>
                  <a:outerShdw blurRad="38100" dist="38100" dir="2700000" algn="tl">
                    <a:srgbClr val="000000">
                      <a:alpha val="43137"/>
                    </a:srgbClr>
                  </a:outerShdw>
                </a:effectLst>
              </a:rPr>
              <a:t>CALENDERAUTO()</a:t>
            </a:r>
            <a:endParaRPr lang="en-US" sz="2000" b="1" dirty="0">
              <a:ln w="0"/>
              <a:solidFill>
                <a:schemeClr val="tx1"/>
              </a:solidFill>
              <a:effectLst>
                <a:outerShdw blurRad="38100" dist="38100" dir="2700000" algn="tl">
                  <a:srgbClr val="000000">
                    <a:alpha val="43137"/>
                  </a:srgbClr>
                </a:outerShdw>
              </a:effectLst>
              <a:latin typeface="+mn-lt"/>
              <a:ea typeface="+mn-ea"/>
              <a:cs typeface="+mn-cs"/>
            </a:endParaRPr>
          </a:p>
        </p:txBody>
      </p:sp>
      <p:sp>
        <p:nvSpPr>
          <p:cNvPr id="7" name="Content Placeholder 2"/>
          <p:cNvSpPr txBox="1">
            <a:spLocks/>
          </p:cNvSpPr>
          <p:nvPr/>
        </p:nvSpPr>
        <p:spPr>
          <a:xfrm>
            <a:off x="662940" y="634114"/>
            <a:ext cx="5204459" cy="5601223"/>
          </a:xfrm>
          <a:prstGeom prst="rect">
            <a:avLst/>
          </a:prstGeom>
        </p:spPr>
        <p:style>
          <a:lnRef idx="2">
            <a:schemeClr val="accent1"/>
          </a:lnRef>
          <a:fillRef idx="1">
            <a:schemeClr val="lt1"/>
          </a:fillRef>
          <a:effectRef idx="0">
            <a:schemeClr val="accent1"/>
          </a:effectRef>
          <a:fontRef idx="minor">
            <a:schemeClr val="dk1"/>
          </a:fontRef>
        </p:style>
        <p:txBody>
          <a:bodyPr vert="horz" lIns="91440" tIns="0" rIns="91440" bIns="365760" rtlCol="0" anchor="t">
            <a:noAutofit/>
          </a:bodyPr>
          <a:lstStyle>
            <a:lvl1pPr marL="285744" indent="-285744" defTabSz="457189">
              <a:spcBef>
                <a:spcPct val="20000"/>
              </a:spcBef>
              <a:spcAft>
                <a:spcPts val="600"/>
              </a:spcAft>
              <a:buClr>
                <a:schemeClr val="accent1"/>
              </a:buClr>
              <a:buSzPct val="115000"/>
              <a:buFont typeface="Arial"/>
              <a:buChar char="•"/>
              <a:defRPr cap="none">
                <a:effectLst/>
              </a:defRPr>
            </a:lvl1pPr>
            <a:lvl2pPr marL="742932" indent="-285744" defTabSz="457189">
              <a:spcBef>
                <a:spcPct val="20000"/>
              </a:spcBef>
              <a:spcAft>
                <a:spcPts val="600"/>
              </a:spcAft>
              <a:buClr>
                <a:schemeClr val="accent1"/>
              </a:buClr>
              <a:buSzPct val="115000"/>
              <a:buFont typeface="Arial"/>
              <a:buChar char="•"/>
              <a:defRPr sz="2000" cap="none">
                <a:effectLst/>
              </a:defRPr>
            </a:lvl2pPr>
            <a:lvl3pPr marL="1200121" indent="-285744" defTabSz="457189">
              <a:spcBef>
                <a:spcPct val="20000"/>
              </a:spcBef>
              <a:spcAft>
                <a:spcPts val="600"/>
              </a:spcAft>
              <a:buClr>
                <a:schemeClr val="accent1"/>
              </a:buClr>
              <a:buSzPct val="115000"/>
              <a:buFont typeface="Arial"/>
              <a:buChar char="•"/>
              <a:defRPr cap="none">
                <a:effectLst/>
              </a:defRPr>
            </a:lvl3pPr>
            <a:lvl4pPr marL="1543012" indent="-171446" defTabSz="457189">
              <a:spcBef>
                <a:spcPct val="20000"/>
              </a:spcBef>
              <a:spcAft>
                <a:spcPts val="600"/>
              </a:spcAft>
              <a:buClr>
                <a:schemeClr val="accent1"/>
              </a:buClr>
              <a:buSzPct val="115000"/>
              <a:buFont typeface="Arial"/>
              <a:buChar char="•"/>
              <a:defRPr sz="1600" cap="none">
                <a:effectLst/>
              </a:defRPr>
            </a:lvl4pPr>
            <a:lvl5pPr marL="2000201" indent="-171446" defTabSz="457189">
              <a:spcBef>
                <a:spcPct val="20000"/>
              </a:spcBef>
              <a:spcAft>
                <a:spcPts val="600"/>
              </a:spcAft>
              <a:buClr>
                <a:schemeClr val="accent1"/>
              </a:buClr>
              <a:buSzPct val="115000"/>
              <a:buFont typeface="Arial"/>
              <a:buChar char="•"/>
              <a:defRPr sz="1400" cap="none">
                <a:effectLst/>
              </a:defRPr>
            </a:lvl5pPr>
            <a:lvl6pPr marL="2514537" indent="-228594" defTabSz="457189">
              <a:spcBef>
                <a:spcPct val="20000"/>
              </a:spcBef>
              <a:spcAft>
                <a:spcPts val="600"/>
              </a:spcAft>
              <a:buClr>
                <a:schemeClr val="accent1"/>
              </a:buClr>
              <a:buSzPct val="115000"/>
              <a:buFont typeface="Arial"/>
              <a:buChar char="•"/>
              <a:defRPr sz="1400" cap="none">
                <a:effectLst/>
              </a:defRPr>
            </a:lvl6pPr>
            <a:lvl7pPr marL="2971726" indent="-228594" defTabSz="457189">
              <a:spcBef>
                <a:spcPct val="20000"/>
              </a:spcBef>
              <a:spcAft>
                <a:spcPts val="600"/>
              </a:spcAft>
              <a:buClr>
                <a:schemeClr val="accent1"/>
              </a:buClr>
              <a:buSzPct val="115000"/>
              <a:buFont typeface="Arial"/>
              <a:buChar char="•"/>
              <a:defRPr sz="1400" cap="none">
                <a:effectLst/>
              </a:defRPr>
            </a:lvl7pPr>
            <a:lvl8pPr marL="3428914" indent="-228594" defTabSz="457189">
              <a:spcBef>
                <a:spcPct val="20000"/>
              </a:spcBef>
              <a:spcAft>
                <a:spcPts val="600"/>
              </a:spcAft>
              <a:buClr>
                <a:schemeClr val="accent1"/>
              </a:buClr>
              <a:buSzPct val="115000"/>
              <a:buFont typeface="Arial"/>
              <a:buChar char="•"/>
              <a:defRPr sz="1400" cap="none">
                <a:effectLst/>
              </a:defRPr>
            </a:lvl8pPr>
            <a:lvl9pPr marL="3886103" indent="-228594" defTabSz="457189">
              <a:spcBef>
                <a:spcPct val="20000"/>
              </a:spcBef>
              <a:spcAft>
                <a:spcPts val="600"/>
              </a:spcAft>
              <a:buClr>
                <a:schemeClr val="accent1"/>
              </a:buClr>
              <a:buSzPct val="115000"/>
              <a:buFont typeface="Arial"/>
              <a:buChar char="•"/>
              <a:defRPr sz="1400" cap="none">
                <a:effectLst/>
              </a:defRPr>
            </a:lvl9pPr>
          </a:lstStyle>
          <a:p>
            <a:pPr marL="0" indent="0">
              <a:buNone/>
            </a:pPr>
            <a:r>
              <a:rPr lang="en-US" sz="1400" b="1" u="sng" dirty="0" smtClean="0"/>
              <a:t>CALENDER</a:t>
            </a:r>
            <a:r>
              <a:rPr lang="en-US" sz="1400" b="1" dirty="0" smtClean="0"/>
              <a:t>:- </a:t>
            </a:r>
            <a:r>
              <a:rPr lang="en-US" sz="1400" dirty="0"/>
              <a:t>Its returns tables with the single column named “Date” that  contiguous set of dates. The range of dates is from the specified start dates and end dates</a:t>
            </a:r>
            <a:r>
              <a:rPr lang="en-US" sz="1400" dirty="0" smtClean="0"/>
              <a:t>.</a:t>
            </a:r>
          </a:p>
          <a:p>
            <a:pPr marL="457188" lvl="1" indent="0">
              <a:buNone/>
            </a:pPr>
            <a:r>
              <a:rPr lang="en-US" sz="1400" b="1" dirty="0" err="1">
                <a:solidFill>
                  <a:schemeClr val="accent6">
                    <a:lumMod val="50000"/>
                  </a:schemeClr>
                </a:solidFill>
              </a:rPr>
              <a:t>Simple_Calender</a:t>
            </a:r>
            <a:r>
              <a:rPr lang="en-US" sz="1400" b="1" dirty="0">
                <a:solidFill>
                  <a:schemeClr val="accent6">
                    <a:lumMod val="50000"/>
                  </a:schemeClr>
                </a:solidFill>
              </a:rPr>
              <a:t> = CALENDAR (DATE (2015, 1, 1), DATE (2021, 12, 31))</a:t>
            </a:r>
          </a:p>
          <a:p>
            <a:pPr marL="0" lvl="0" indent="0">
              <a:buNone/>
            </a:pPr>
            <a:r>
              <a:rPr lang="en-US" sz="1400" dirty="0"/>
              <a:t>Using </a:t>
            </a:r>
            <a:r>
              <a:rPr lang="en-US" sz="1400" b="1" dirty="0"/>
              <a:t>CALENDER</a:t>
            </a:r>
            <a:r>
              <a:rPr lang="en-US" sz="1400" dirty="0"/>
              <a:t> function create Date table and using </a:t>
            </a:r>
            <a:r>
              <a:rPr lang="en-US" sz="1400" b="1" dirty="0"/>
              <a:t>ADDCOLUMNS</a:t>
            </a:r>
            <a:r>
              <a:rPr lang="en-US" sz="1400" dirty="0"/>
              <a:t> function create calculated columns</a:t>
            </a:r>
            <a:r>
              <a:rPr lang="en-US" sz="1400" dirty="0" smtClean="0"/>
              <a:t>. (Create Calculate Table)</a:t>
            </a:r>
            <a:endParaRPr lang="en-US" sz="1200" b="1" dirty="0"/>
          </a:p>
          <a:p>
            <a:pPr marL="457188" lvl="1" indent="0">
              <a:buNone/>
            </a:pPr>
            <a:r>
              <a:rPr lang="en-US" sz="1100" b="1" dirty="0" err="1">
                <a:solidFill>
                  <a:schemeClr val="accent6">
                    <a:lumMod val="50000"/>
                  </a:schemeClr>
                </a:solidFill>
              </a:rPr>
              <a:t>Calender</a:t>
            </a:r>
            <a:r>
              <a:rPr lang="en-US" sz="1100" b="1" dirty="0">
                <a:solidFill>
                  <a:schemeClr val="accent6">
                    <a:lumMod val="50000"/>
                  </a:schemeClr>
                </a:solidFill>
              </a:rPr>
              <a:t> = </a:t>
            </a:r>
          </a:p>
          <a:p>
            <a:pPr marL="457188" lvl="1" indent="0">
              <a:buNone/>
            </a:pPr>
            <a:r>
              <a:rPr lang="en-US" sz="1100" b="1" dirty="0" err="1">
                <a:solidFill>
                  <a:schemeClr val="accent6">
                    <a:lumMod val="50000"/>
                  </a:schemeClr>
                </a:solidFill>
              </a:rPr>
              <a:t>Var</a:t>
            </a:r>
            <a:r>
              <a:rPr lang="en-US" sz="1100" b="1" dirty="0">
                <a:solidFill>
                  <a:schemeClr val="accent6">
                    <a:lumMod val="50000"/>
                  </a:schemeClr>
                </a:solidFill>
              </a:rPr>
              <a:t> A= CALENDAR(MIN(</a:t>
            </a:r>
            <a:r>
              <a:rPr lang="en-US" sz="1100" b="1" dirty="0" err="1">
                <a:solidFill>
                  <a:schemeClr val="accent6">
                    <a:lumMod val="50000"/>
                  </a:schemeClr>
                </a:solidFill>
              </a:rPr>
              <a:t>FactInternetSales</a:t>
            </a:r>
            <a:r>
              <a:rPr lang="en-US" sz="1100" b="1" dirty="0">
                <a:solidFill>
                  <a:schemeClr val="accent6">
                    <a:lumMod val="50000"/>
                  </a:schemeClr>
                </a:solidFill>
              </a:rPr>
              <a:t>[</a:t>
            </a:r>
            <a:r>
              <a:rPr lang="en-US" sz="1100" b="1" dirty="0" err="1">
                <a:solidFill>
                  <a:schemeClr val="accent6">
                    <a:lumMod val="50000"/>
                  </a:schemeClr>
                </a:solidFill>
              </a:rPr>
              <a:t>OrderDate</a:t>
            </a:r>
            <a:r>
              <a:rPr lang="en-US" sz="1100" b="1" dirty="0">
                <a:solidFill>
                  <a:schemeClr val="accent6">
                    <a:lumMod val="50000"/>
                  </a:schemeClr>
                </a:solidFill>
              </a:rPr>
              <a:t>]),MAX(</a:t>
            </a:r>
            <a:r>
              <a:rPr lang="en-US" sz="1100" b="1" dirty="0" err="1">
                <a:solidFill>
                  <a:schemeClr val="accent6">
                    <a:lumMod val="50000"/>
                  </a:schemeClr>
                </a:solidFill>
              </a:rPr>
              <a:t>FactInternetSales</a:t>
            </a:r>
            <a:r>
              <a:rPr lang="en-US" sz="1100" b="1" dirty="0">
                <a:solidFill>
                  <a:schemeClr val="accent6">
                    <a:lumMod val="50000"/>
                  </a:schemeClr>
                </a:solidFill>
              </a:rPr>
              <a:t>[</a:t>
            </a:r>
            <a:r>
              <a:rPr lang="en-US" sz="1100" b="1" dirty="0" err="1">
                <a:solidFill>
                  <a:schemeClr val="accent6">
                    <a:lumMod val="50000"/>
                  </a:schemeClr>
                </a:solidFill>
              </a:rPr>
              <a:t>OrderDate</a:t>
            </a:r>
            <a:r>
              <a:rPr lang="en-US" sz="1100" b="1" dirty="0">
                <a:solidFill>
                  <a:schemeClr val="accent6">
                    <a:lumMod val="50000"/>
                  </a:schemeClr>
                </a:solidFill>
              </a:rPr>
              <a:t>]))</a:t>
            </a:r>
          </a:p>
          <a:p>
            <a:pPr marL="457188" lvl="1" indent="0">
              <a:buNone/>
            </a:pPr>
            <a:r>
              <a:rPr lang="en-US" sz="1100" b="1" dirty="0">
                <a:solidFill>
                  <a:schemeClr val="accent6">
                    <a:lumMod val="50000"/>
                  </a:schemeClr>
                </a:solidFill>
              </a:rPr>
              <a:t>Return</a:t>
            </a:r>
          </a:p>
          <a:p>
            <a:pPr marL="457188" lvl="1" indent="0">
              <a:buNone/>
            </a:pPr>
            <a:r>
              <a:rPr lang="en-US" sz="1100" b="1" dirty="0">
                <a:solidFill>
                  <a:schemeClr val="accent6">
                    <a:lumMod val="50000"/>
                  </a:schemeClr>
                </a:solidFill>
              </a:rPr>
              <a:t>ADDCOLUMNS(</a:t>
            </a:r>
            <a:r>
              <a:rPr lang="en-US" sz="1100" b="1" dirty="0" err="1">
                <a:solidFill>
                  <a:schemeClr val="accent6">
                    <a:lumMod val="50000"/>
                  </a:schemeClr>
                </a:solidFill>
              </a:rPr>
              <a:t>A,"Year",YEAR</a:t>
            </a:r>
            <a:r>
              <a:rPr lang="en-US" sz="1100" b="1" dirty="0">
                <a:solidFill>
                  <a:schemeClr val="accent6">
                    <a:lumMod val="50000"/>
                  </a:schemeClr>
                </a:solidFill>
              </a:rPr>
              <a:t>([DATE]),</a:t>
            </a:r>
          </a:p>
          <a:p>
            <a:pPr marL="457188" lvl="1" indent="0">
              <a:buNone/>
            </a:pPr>
            <a:r>
              <a:rPr lang="en-US" sz="1100" b="1" dirty="0">
                <a:solidFill>
                  <a:schemeClr val="accent6">
                    <a:lumMod val="50000"/>
                  </a:schemeClr>
                </a:solidFill>
              </a:rPr>
              <a:t>            "</a:t>
            </a:r>
            <a:r>
              <a:rPr lang="en-US" sz="1100" b="1" dirty="0" err="1">
                <a:solidFill>
                  <a:schemeClr val="accent6">
                    <a:lumMod val="50000"/>
                  </a:schemeClr>
                </a:solidFill>
              </a:rPr>
              <a:t>Month",MONTH</a:t>
            </a:r>
            <a:r>
              <a:rPr lang="en-US" sz="1100" b="1" dirty="0">
                <a:solidFill>
                  <a:schemeClr val="accent6">
                    <a:lumMod val="50000"/>
                  </a:schemeClr>
                </a:solidFill>
              </a:rPr>
              <a:t>([Date]),</a:t>
            </a:r>
          </a:p>
          <a:p>
            <a:pPr marL="457188" lvl="1" indent="0">
              <a:buNone/>
            </a:pPr>
            <a:r>
              <a:rPr lang="en-US" sz="1100" b="1" dirty="0">
                <a:solidFill>
                  <a:schemeClr val="accent6">
                    <a:lumMod val="50000"/>
                  </a:schemeClr>
                </a:solidFill>
              </a:rPr>
              <a:t>            "</a:t>
            </a:r>
            <a:r>
              <a:rPr lang="en-US" sz="1100" b="1" dirty="0" err="1">
                <a:solidFill>
                  <a:schemeClr val="accent6">
                    <a:lumMod val="50000"/>
                  </a:schemeClr>
                </a:solidFill>
              </a:rPr>
              <a:t>Day",DAY</a:t>
            </a:r>
            <a:r>
              <a:rPr lang="en-US" sz="1100" b="1" dirty="0">
                <a:solidFill>
                  <a:schemeClr val="accent6">
                    <a:lumMod val="50000"/>
                  </a:schemeClr>
                </a:solidFill>
              </a:rPr>
              <a:t>([Date]),</a:t>
            </a:r>
          </a:p>
          <a:p>
            <a:pPr marL="457188" lvl="1" indent="0">
              <a:buNone/>
            </a:pPr>
            <a:r>
              <a:rPr lang="en-US" sz="1100" b="1" dirty="0">
                <a:solidFill>
                  <a:schemeClr val="accent6">
                    <a:lumMod val="50000"/>
                  </a:schemeClr>
                </a:solidFill>
              </a:rPr>
              <a:t>            "Month </a:t>
            </a:r>
            <a:r>
              <a:rPr lang="en-US" sz="1100" b="1" dirty="0" err="1">
                <a:solidFill>
                  <a:schemeClr val="accent6">
                    <a:lumMod val="50000"/>
                  </a:schemeClr>
                </a:solidFill>
              </a:rPr>
              <a:t>Name",FORMAT</a:t>
            </a:r>
            <a:r>
              <a:rPr lang="en-US" sz="1100" b="1" dirty="0">
                <a:solidFill>
                  <a:schemeClr val="accent6">
                    <a:lumMod val="50000"/>
                  </a:schemeClr>
                </a:solidFill>
              </a:rPr>
              <a:t>([Date],"MMM"),</a:t>
            </a:r>
          </a:p>
          <a:p>
            <a:pPr marL="457188" lvl="1" indent="0">
              <a:buNone/>
            </a:pPr>
            <a:r>
              <a:rPr lang="en-US" sz="1100" b="1" dirty="0">
                <a:solidFill>
                  <a:schemeClr val="accent6">
                    <a:lumMod val="50000"/>
                  </a:schemeClr>
                </a:solidFill>
              </a:rPr>
              <a:t>            "Year-Month", FORMAT([Date],"YYYY")&amp; "-" &amp; FORMAT([Date],"MMM"),</a:t>
            </a:r>
          </a:p>
          <a:p>
            <a:pPr marL="457188" lvl="1" indent="0">
              <a:buNone/>
            </a:pPr>
            <a:r>
              <a:rPr lang="en-US" sz="1100" b="1" dirty="0">
                <a:solidFill>
                  <a:schemeClr val="accent6">
                    <a:lumMod val="50000"/>
                  </a:schemeClr>
                </a:solidFill>
              </a:rPr>
              <a:t>            "Month-Year", FORMAT([Date],"MMM")&amp; "-" &amp; FORMAT([Date],"YYYY")</a:t>
            </a:r>
          </a:p>
          <a:p>
            <a:pPr marL="457188" lvl="1" indent="0">
              <a:buNone/>
            </a:pPr>
            <a:r>
              <a:rPr lang="en-US" sz="1100" b="1" dirty="0">
                <a:solidFill>
                  <a:schemeClr val="accent6">
                    <a:lumMod val="50000"/>
                  </a:schemeClr>
                </a:solidFill>
              </a:rPr>
              <a:t>)</a:t>
            </a:r>
          </a:p>
          <a:p>
            <a:pPr marL="0" indent="0">
              <a:buNone/>
            </a:pPr>
            <a:endParaRPr lang="en-US" sz="1200" dirty="0" smtClean="0"/>
          </a:p>
          <a:p>
            <a:pPr marL="0" indent="0">
              <a:buNone/>
            </a:pPr>
            <a:endParaRPr lang="en-US" sz="1200" dirty="0"/>
          </a:p>
        </p:txBody>
      </p:sp>
      <p:sp>
        <p:nvSpPr>
          <p:cNvPr id="10" name="Content Placeholder 2"/>
          <p:cNvSpPr txBox="1">
            <a:spLocks/>
          </p:cNvSpPr>
          <p:nvPr/>
        </p:nvSpPr>
        <p:spPr>
          <a:xfrm>
            <a:off x="5958841" y="634114"/>
            <a:ext cx="5566954" cy="5601223"/>
          </a:xfrm>
          <a:prstGeom prst="rect">
            <a:avLst/>
          </a:prstGeom>
        </p:spPr>
        <p:style>
          <a:lnRef idx="2">
            <a:schemeClr val="accent1"/>
          </a:lnRef>
          <a:fillRef idx="1">
            <a:schemeClr val="lt1"/>
          </a:fillRef>
          <a:effectRef idx="0">
            <a:schemeClr val="accent1"/>
          </a:effectRef>
          <a:fontRef idx="minor">
            <a:schemeClr val="dk1"/>
          </a:fontRef>
        </p:style>
        <p:txBody>
          <a:bodyPr vert="horz" lIns="91440" tIns="0" rIns="91440" bIns="365760" rtlCol="0" anchor="t">
            <a:noAutofit/>
          </a:bodyPr>
          <a:lstStyle>
            <a:lvl1pPr marL="285744" indent="-285744" defTabSz="457189">
              <a:spcBef>
                <a:spcPct val="20000"/>
              </a:spcBef>
              <a:spcAft>
                <a:spcPts val="600"/>
              </a:spcAft>
              <a:buClr>
                <a:schemeClr val="accent1"/>
              </a:buClr>
              <a:buSzPct val="115000"/>
              <a:buFont typeface="Arial"/>
              <a:buChar char="•"/>
              <a:defRPr cap="none">
                <a:effectLst/>
              </a:defRPr>
            </a:lvl1pPr>
            <a:lvl2pPr marL="742932" indent="-285744" defTabSz="457189">
              <a:spcBef>
                <a:spcPct val="20000"/>
              </a:spcBef>
              <a:spcAft>
                <a:spcPts val="600"/>
              </a:spcAft>
              <a:buClr>
                <a:schemeClr val="accent1"/>
              </a:buClr>
              <a:buSzPct val="115000"/>
              <a:buFont typeface="Arial"/>
              <a:buChar char="•"/>
              <a:defRPr sz="2000" cap="none">
                <a:effectLst/>
              </a:defRPr>
            </a:lvl2pPr>
            <a:lvl3pPr marL="1200121" indent="-285744" defTabSz="457189">
              <a:spcBef>
                <a:spcPct val="20000"/>
              </a:spcBef>
              <a:spcAft>
                <a:spcPts val="600"/>
              </a:spcAft>
              <a:buClr>
                <a:schemeClr val="accent1"/>
              </a:buClr>
              <a:buSzPct val="115000"/>
              <a:buFont typeface="Arial"/>
              <a:buChar char="•"/>
              <a:defRPr cap="none">
                <a:effectLst/>
              </a:defRPr>
            </a:lvl3pPr>
            <a:lvl4pPr marL="1543012" indent="-171446" defTabSz="457189">
              <a:spcBef>
                <a:spcPct val="20000"/>
              </a:spcBef>
              <a:spcAft>
                <a:spcPts val="600"/>
              </a:spcAft>
              <a:buClr>
                <a:schemeClr val="accent1"/>
              </a:buClr>
              <a:buSzPct val="115000"/>
              <a:buFont typeface="Arial"/>
              <a:buChar char="•"/>
              <a:defRPr sz="1600" cap="none">
                <a:effectLst/>
              </a:defRPr>
            </a:lvl4pPr>
            <a:lvl5pPr marL="2000201" indent="-171446" defTabSz="457189">
              <a:spcBef>
                <a:spcPct val="20000"/>
              </a:spcBef>
              <a:spcAft>
                <a:spcPts val="600"/>
              </a:spcAft>
              <a:buClr>
                <a:schemeClr val="accent1"/>
              </a:buClr>
              <a:buSzPct val="115000"/>
              <a:buFont typeface="Arial"/>
              <a:buChar char="•"/>
              <a:defRPr sz="1400" cap="none">
                <a:effectLst/>
              </a:defRPr>
            </a:lvl5pPr>
            <a:lvl6pPr marL="2514537" indent="-228594" defTabSz="457189">
              <a:spcBef>
                <a:spcPct val="20000"/>
              </a:spcBef>
              <a:spcAft>
                <a:spcPts val="600"/>
              </a:spcAft>
              <a:buClr>
                <a:schemeClr val="accent1"/>
              </a:buClr>
              <a:buSzPct val="115000"/>
              <a:buFont typeface="Arial"/>
              <a:buChar char="•"/>
              <a:defRPr sz="1400" cap="none">
                <a:effectLst/>
              </a:defRPr>
            </a:lvl6pPr>
            <a:lvl7pPr marL="2971726" indent="-228594" defTabSz="457189">
              <a:spcBef>
                <a:spcPct val="20000"/>
              </a:spcBef>
              <a:spcAft>
                <a:spcPts val="600"/>
              </a:spcAft>
              <a:buClr>
                <a:schemeClr val="accent1"/>
              </a:buClr>
              <a:buSzPct val="115000"/>
              <a:buFont typeface="Arial"/>
              <a:buChar char="•"/>
              <a:defRPr sz="1400" cap="none">
                <a:effectLst/>
              </a:defRPr>
            </a:lvl7pPr>
            <a:lvl8pPr marL="3428914" indent="-228594" defTabSz="457189">
              <a:spcBef>
                <a:spcPct val="20000"/>
              </a:spcBef>
              <a:spcAft>
                <a:spcPts val="600"/>
              </a:spcAft>
              <a:buClr>
                <a:schemeClr val="accent1"/>
              </a:buClr>
              <a:buSzPct val="115000"/>
              <a:buFont typeface="Arial"/>
              <a:buChar char="•"/>
              <a:defRPr sz="1400" cap="none">
                <a:effectLst/>
              </a:defRPr>
            </a:lvl8pPr>
            <a:lvl9pPr marL="3886103" indent="-228594" defTabSz="457189">
              <a:spcBef>
                <a:spcPct val="20000"/>
              </a:spcBef>
              <a:spcAft>
                <a:spcPts val="600"/>
              </a:spcAft>
              <a:buClr>
                <a:schemeClr val="accent1"/>
              </a:buClr>
              <a:buSzPct val="115000"/>
              <a:buFont typeface="Arial"/>
              <a:buChar char="•"/>
              <a:defRPr sz="1400" cap="none">
                <a:effectLst/>
              </a:defRPr>
            </a:lvl9pPr>
          </a:lstStyle>
          <a:p>
            <a:pPr marL="0" indent="0">
              <a:buNone/>
            </a:pPr>
            <a:r>
              <a:rPr lang="en-US" sz="1400" b="1" u="sng" dirty="0" smtClean="0"/>
              <a:t>CALENDERAUTO</a:t>
            </a:r>
            <a:r>
              <a:rPr lang="en-US" sz="1400" b="1" dirty="0" smtClean="0"/>
              <a:t>:- </a:t>
            </a:r>
            <a:r>
              <a:rPr lang="en-US" sz="1100" dirty="0" smtClean="0"/>
              <a:t>Whenever you need to create date table based on fiscal year then CALENDERAUTO function used.</a:t>
            </a:r>
          </a:p>
          <a:p>
            <a:pPr marL="457188" lvl="1" indent="0">
              <a:buNone/>
            </a:pPr>
            <a:r>
              <a:rPr lang="en-US" sz="1100" b="1" dirty="0">
                <a:solidFill>
                  <a:schemeClr val="accent6">
                    <a:lumMod val="50000"/>
                  </a:schemeClr>
                </a:solidFill>
              </a:rPr>
              <a:t>Fiscal Year Table = CALENDARAUTO(3</a:t>
            </a:r>
            <a:r>
              <a:rPr lang="en-US" sz="1100" b="1" dirty="0" smtClean="0">
                <a:solidFill>
                  <a:schemeClr val="accent6">
                    <a:lumMod val="50000"/>
                  </a:schemeClr>
                </a:solidFill>
              </a:rPr>
              <a:t>)</a:t>
            </a:r>
          </a:p>
          <a:p>
            <a:pPr marL="171450" lvl="1" indent="-171450"/>
            <a:r>
              <a:rPr lang="en-US" sz="1100" dirty="0"/>
              <a:t>Above Function created Date table and we need to create columns as per the requirement.</a:t>
            </a:r>
          </a:p>
          <a:p>
            <a:pPr marL="0" lvl="1" indent="0">
              <a:buNone/>
            </a:pPr>
            <a:r>
              <a:rPr lang="en-US" sz="1100" b="1" dirty="0" smtClean="0">
                <a:solidFill>
                  <a:schemeClr val="tx1"/>
                </a:solidFill>
              </a:rPr>
              <a:t>Month </a:t>
            </a:r>
            <a:r>
              <a:rPr lang="en-US" sz="1100" b="1" dirty="0">
                <a:solidFill>
                  <a:schemeClr val="tx1"/>
                </a:solidFill>
              </a:rPr>
              <a:t>Name = </a:t>
            </a:r>
            <a:r>
              <a:rPr lang="en-US" sz="1100" b="1" dirty="0">
                <a:solidFill>
                  <a:schemeClr val="accent6">
                    <a:lumMod val="50000"/>
                  </a:schemeClr>
                </a:solidFill>
              </a:rPr>
              <a:t>FORMAT('Fiscal Year Table'[Date],"MMMM")</a:t>
            </a:r>
          </a:p>
          <a:p>
            <a:pPr marL="0" lvl="1" indent="0">
              <a:buNone/>
            </a:pPr>
            <a:r>
              <a:rPr lang="en-US" sz="1100" b="1" dirty="0">
                <a:solidFill>
                  <a:schemeClr val="tx1"/>
                </a:solidFill>
              </a:rPr>
              <a:t>Fiscal Year Month Number =</a:t>
            </a:r>
            <a:r>
              <a:rPr lang="en-US" sz="1100" b="1" dirty="0">
                <a:solidFill>
                  <a:schemeClr val="accent6">
                    <a:lumMod val="50000"/>
                  </a:schemeClr>
                </a:solidFill>
              </a:rPr>
              <a:t> MONTH(EDATE('Fiscal Year Table'[Date],-3</a:t>
            </a:r>
            <a:r>
              <a:rPr lang="en-US" sz="1100" b="1" dirty="0" smtClean="0">
                <a:solidFill>
                  <a:schemeClr val="accent6">
                    <a:lumMod val="50000"/>
                  </a:schemeClr>
                </a:solidFill>
              </a:rPr>
              <a:t>))</a:t>
            </a:r>
          </a:p>
          <a:p>
            <a:pPr marL="0" lvl="1" indent="0">
              <a:buNone/>
            </a:pPr>
            <a:r>
              <a:rPr lang="en-US" sz="1050" i="1" u="sng" dirty="0">
                <a:latin typeface="Cambria" panose="02040503050406030204" pitchFamily="18" charset="0"/>
                <a:ea typeface="Cambria" panose="02040503050406030204" pitchFamily="18" charset="0"/>
              </a:rPr>
              <a:t>EDATE:-Returns the date that is the indicated number of months before or after the start date.</a:t>
            </a:r>
          </a:p>
          <a:p>
            <a:pPr marL="0" lvl="1" indent="0">
              <a:buNone/>
            </a:pPr>
            <a:r>
              <a:rPr lang="en-US" sz="1100" b="1" dirty="0">
                <a:solidFill>
                  <a:schemeClr val="tx1"/>
                </a:solidFill>
              </a:rPr>
              <a:t>Fiscal Year Quarter Number = </a:t>
            </a:r>
            <a:r>
              <a:rPr lang="en-US" sz="1100" b="1" dirty="0">
                <a:solidFill>
                  <a:schemeClr val="accent6">
                    <a:lumMod val="50000"/>
                  </a:schemeClr>
                </a:solidFill>
              </a:rPr>
              <a:t>"Q-"&amp; QUARTER(EDATE('Fiscal Year Table'[Date],-3))</a:t>
            </a:r>
          </a:p>
          <a:p>
            <a:pPr marL="0" lvl="1" indent="0">
              <a:buNone/>
            </a:pPr>
            <a:r>
              <a:rPr lang="en-US" sz="1100" b="1" dirty="0">
                <a:solidFill>
                  <a:schemeClr val="tx1"/>
                </a:solidFill>
              </a:rPr>
              <a:t>Year-Month = </a:t>
            </a:r>
            <a:r>
              <a:rPr lang="en-US" sz="1100" b="1" dirty="0">
                <a:solidFill>
                  <a:schemeClr val="accent6">
                    <a:lumMod val="50000"/>
                  </a:schemeClr>
                </a:solidFill>
              </a:rPr>
              <a:t>FORMAT('Fiscal Year Table'[Date],"MMM YY") – </a:t>
            </a:r>
            <a:r>
              <a:rPr lang="en-US" sz="1100" b="1" dirty="0" smtClean="0">
                <a:solidFill>
                  <a:schemeClr val="accent6">
                    <a:lumMod val="50000"/>
                  </a:schemeClr>
                </a:solidFill>
              </a:rPr>
              <a:t>popular format</a:t>
            </a:r>
          </a:p>
          <a:p>
            <a:pPr marL="171450" lvl="1" indent="-171450"/>
            <a:r>
              <a:rPr lang="en-US" sz="1100" dirty="0" smtClean="0"/>
              <a:t>If </a:t>
            </a:r>
            <a:r>
              <a:rPr lang="en-US" sz="1100" dirty="0"/>
              <a:t>we need financial year like and 2021-22 then use below </a:t>
            </a:r>
            <a:r>
              <a:rPr lang="en-US" sz="1100" dirty="0" smtClean="0"/>
              <a:t>DAX</a:t>
            </a:r>
            <a:endParaRPr lang="en-US" sz="1100" b="1" dirty="0" smtClean="0">
              <a:solidFill>
                <a:schemeClr val="accent6">
                  <a:lumMod val="50000"/>
                </a:schemeClr>
              </a:solidFill>
            </a:endParaRPr>
          </a:p>
          <a:p>
            <a:pPr marL="0" lvl="1" indent="0">
              <a:buNone/>
            </a:pPr>
            <a:r>
              <a:rPr lang="en-US" sz="1000" b="1" dirty="0">
                <a:solidFill>
                  <a:schemeClr val="tx1"/>
                </a:solidFill>
              </a:rPr>
              <a:t>Fiscal Year = </a:t>
            </a:r>
          </a:p>
          <a:p>
            <a:pPr marL="0" lvl="1" indent="0">
              <a:buNone/>
            </a:pPr>
            <a:r>
              <a:rPr lang="en-US" sz="1000" b="1" dirty="0">
                <a:solidFill>
                  <a:schemeClr val="accent6">
                    <a:lumMod val="50000"/>
                  </a:schemeClr>
                </a:solidFill>
              </a:rPr>
              <a:t>VAR </a:t>
            </a:r>
            <a:r>
              <a:rPr lang="en-US" sz="1000" b="1" dirty="0" err="1">
                <a:solidFill>
                  <a:schemeClr val="accent6">
                    <a:lumMod val="50000"/>
                  </a:schemeClr>
                </a:solidFill>
              </a:rPr>
              <a:t>CurrentYear</a:t>
            </a:r>
            <a:r>
              <a:rPr lang="en-US" sz="1000" b="1" dirty="0">
                <a:solidFill>
                  <a:schemeClr val="accent6">
                    <a:lumMod val="50000"/>
                  </a:schemeClr>
                </a:solidFill>
              </a:rPr>
              <a:t> = Right(YEAR('Fiscal Year Table'[Date]),2)</a:t>
            </a:r>
          </a:p>
          <a:p>
            <a:pPr marL="0" lvl="1" indent="0">
              <a:buNone/>
            </a:pPr>
            <a:r>
              <a:rPr lang="en-US" sz="1000" b="1" dirty="0">
                <a:solidFill>
                  <a:schemeClr val="accent6">
                    <a:lumMod val="50000"/>
                  </a:schemeClr>
                </a:solidFill>
              </a:rPr>
              <a:t>VAR </a:t>
            </a:r>
            <a:r>
              <a:rPr lang="en-US" sz="1000" b="1" dirty="0" err="1">
                <a:solidFill>
                  <a:schemeClr val="accent6">
                    <a:lumMod val="50000"/>
                  </a:schemeClr>
                </a:solidFill>
              </a:rPr>
              <a:t>LastYear</a:t>
            </a:r>
            <a:r>
              <a:rPr lang="en-US" sz="1000" b="1" dirty="0">
                <a:solidFill>
                  <a:schemeClr val="accent6">
                    <a:lumMod val="50000"/>
                  </a:schemeClr>
                </a:solidFill>
              </a:rPr>
              <a:t> = Right(YEAR('Fiscal Year Table'[Date])-1,2)</a:t>
            </a:r>
          </a:p>
          <a:p>
            <a:pPr marL="0" lvl="1" indent="0">
              <a:buNone/>
            </a:pPr>
            <a:r>
              <a:rPr lang="en-US" sz="1000" b="1" dirty="0">
                <a:solidFill>
                  <a:schemeClr val="accent6">
                    <a:lumMod val="50000"/>
                  </a:schemeClr>
                </a:solidFill>
              </a:rPr>
              <a:t>VAR </a:t>
            </a:r>
            <a:r>
              <a:rPr lang="en-US" sz="1000" b="1" dirty="0" err="1">
                <a:solidFill>
                  <a:schemeClr val="accent6">
                    <a:lumMod val="50000"/>
                  </a:schemeClr>
                </a:solidFill>
              </a:rPr>
              <a:t>NewYear</a:t>
            </a:r>
            <a:r>
              <a:rPr lang="en-US" sz="1000" b="1" dirty="0">
                <a:solidFill>
                  <a:schemeClr val="accent6">
                    <a:lumMod val="50000"/>
                  </a:schemeClr>
                </a:solidFill>
              </a:rPr>
              <a:t> = Right(YEAR('Fiscal Year Table'[Date])+1,2)</a:t>
            </a:r>
          </a:p>
          <a:p>
            <a:pPr marL="0" lvl="1" indent="0">
              <a:buNone/>
            </a:pPr>
            <a:r>
              <a:rPr lang="en-US" sz="1000" b="1" dirty="0">
                <a:solidFill>
                  <a:schemeClr val="accent6">
                    <a:lumMod val="50000"/>
                  </a:schemeClr>
                </a:solidFill>
              </a:rPr>
              <a:t>VAR </a:t>
            </a:r>
            <a:r>
              <a:rPr lang="en-US" sz="1000" b="1" dirty="0" err="1" smtClean="0">
                <a:solidFill>
                  <a:schemeClr val="accent6">
                    <a:lumMod val="50000"/>
                  </a:schemeClr>
                </a:solidFill>
              </a:rPr>
              <a:t>FiscalYear</a:t>
            </a:r>
            <a:r>
              <a:rPr lang="en-US" sz="1000" b="1" dirty="0" smtClean="0">
                <a:solidFill>
                  <a:schemeClr val="accent6">
                    <a:lumMod val="50000"/>
                  </a:schemeClr>
                </a:solidFill>
              </a:rPr>
              <a:t>= SWITCH(</a:t>
            </a:r>
            <a:r>
              <a:rPr lang="en-US" sz="1000" b="1" dirty="0">
                <a:solidFill>
                  <a:schemeClr val="accent6">
                    <a:lumMod val="50000"/>
                  </a:schemeClr>
                </a:solidFill>
              </a:rPr>
              <a:t>  TRUE(),</a:t>
            </a:r>
          </a:p>
          <a:p>
            <a:pPr marL="0" lvl="1" indent="0">
              <a:buNone/>
            </a:pPr>
            <a:r>
              <a:rPr lang="en-US" sz="1000" b="1" dirty="0">
                <a:solidFill>
                  <a:schemeClr val="accent6">
                    <a:lumMod val="50000"/>
                  </a:schemeClr>
                </a:solidFill>
              </a:rPr>
              <a:t>                             MONTH('Fiscal Year Table'[Date])&gt;=4,</a:t>
            </a:r>
          </a:p>
          <a:p>
            <a:pPr marL="0" lvl="1" indent="0">
              <a:buNone/>
            </a:pPr>
            <a:r>
              <a:rPr lang="en-US" sz="1000" b="1" dirty="0">
                <a:solidFill>
                  <a:schemeClr val="accent6">
                    <a:lumMod val="50000"/>
                  </a:schemeClr>
                </a:solidFill>
              </a:rPr>
              <a:t>          	</a:t>
            </a:r>
            <a:r>
              <a:rPr lang="en-US" sz="1000" b="1" dirty="0" smtClean="0">
                <a:solidFill>
                  <a:schemeClr val="accent6">
                    <a:lumMod val="50000"/>
                  </a:schemeClr>
                </a:solidFill>
              </a:rPr>
              <a:t>	</a:t>
            </a:r>
            <a:r>
              <a:rPr lang="en-US" sz="1000" b="1" dirty="0" err="1" smtClean="0">
                <a:solidFill>
                  <a:schemeClr val="accent6">
                    <a:lumMod val="50000"/>
                  </a:schemeClr>
                </a:solidFill>
              </a:rPr>
              <a:t>CurrentYear</a:t>
            </a:r>
            <a:r>
              <a:rPr lang="en-US" sz="1000" b="1" dirty="0" smtClean="0">
                <a:solidFill>
                  <a:schemeClr val="accent6">
                    <a:lumMod val="50000"/>
                  </a:schemeClr>
                </a:solidFill>
              </a:rPr>
              <a:t> </a:t>
            </a:r>
            <a:r>
              <a:rPr lang="en-US" sz="1000" b="1" dirty="0">
                <a:solidFill>
                  <a:schemeClr val="accent6">
                    <a:lumMod val="50000"/>
                  </a:schemeClr>
                </a:solidFill>
              </a:rPr>
              <a:t>&amp;"-"&amp; </a:t>
            </a:r>
            <a:r>
              <a:rPr lang="en-US" sz="1000" b="1" dirty="0" err="1">
                <a:solidFill>
                  <a:schemeClr val="accent6">
                    <a:lumMod val="50000"/>
                  </a:schemeClr>
                </a:solidFill>
              </a:rPr>
              <a:t>NewYear</a:t>
            </a:r>
            <a:r>
              <a:rPr lang="en-US" sz="1000" b="1" dirty="0">
                <a:solidFill>
                  <a:schemeClr val="accent6">
                    <a:lumMod val="50000"/>
                  </a:schemeClr>
                </a:solidFill>
              </a:rPr>
              <a:t>,</a:t>
            </a:r>
          </a:p>
          <a:p>
            <a:pPr marL="0" lvl="1" indent="0">
              <a:buNone/>
            </a:pPr>
            <a:r>
              <a:rPr lang="en-US" sz="1000" b="1" dirty="0">
                <a:solidFill>
                  <a:schemeClr val="accent6">
                    <a:lumMod val="50000"/>
                  </a:schemeClr>
                </a:solidFill>
              </a:rPr>
              <a:t>                </a:t>
            </a:r>
            <a:r>
              <a:rPr lang="en-US" sz="1000" b="1" dirty="0" smtClean="0">
                <a:solidFill>
                  <a:schemeClr val="accent6">
                    <a:lumMod val="50000"/>
                  </a:schemeClr>
                </a:solidFill>
              </a:rPr>
              <a:t>	</a:t>
            </a:r>
            <a:r>
              <a:rPr lang="en-US" sz="1000" b="1" dirty="0" err="1" smtClean="0">
                <a:solidFill>
                  <a:schemeClr val="accent6">
                    <a:lumMod val="50000"/>
                  </a:schemeClr>
                </a:solidFill>
              </a:rPr>
              <a:t>NewYear</a:t>
            </a:r>
            <a:r>
              <a:rPr lang="en-US" sz="1000" b="1" dirty="0" smtClean="0">
                <a:solidFill>
                  <a:schemeClr val="accent6">
                    <a:lumMod val="50000"/>
                  </a:schemeClr>
                </a:solidFill>
              </a:rPr>
              <a:t> </a:t>
            </a:r>
            <a:r>
              <a:rPr lang="en-US" sz="1000" b="1" dirty="0">
                <a:solidFill>
                  <a:schemeClr val="accent6">
                    <a:lumMod val="50000"/>
                  </a:schemeClr>
                </a:solidFill>
              </a:rPr>
              <a:t>&amp;"-"&amp; </a:t>
            </a:r>
            <a:r>
              <a:rPr lang="en-US" sz="1000" b="1" dirty="0" err="1">
                <a:solidFill>
                  <a:schemeClr val="accent6">
                    <a:lumMod val="50000"/>
                  </a:schemeClr>
                </a:solidFill>
              </a:rPr>
              <a:t>CurrentYear</a:t>
            </a:r>
            <a:endParaRPr lang="en-US" sz="1000" b="1" dirty="0">
              <a:solidFill>
                <a:schemeClr val="accent6">
                  <a:lumMod val="50000"/>
                </a:schemeClr>
              </a:solidFill>
            </a:endParaRPr>
          </a:p>
          <a:p>
            <a:pPr marL="0" lvl="1" indent="0">
              <a:buNone/>
            </a:pPr>
            <a:r>
              <a:rPr lang="en-US" sz="1000" b="1" dirty="0">
                <a:solidFill>
                  <a:schemeClr val="accent6">
                    <a:lumMod val="50000"/>
                  </a:schemeClr>
                </a:solidFill>
              </a:rPr>
              <a:t>        </a:t>
            </a:r>
            <a:r>
              <a:rPr lang="en-US" sz="1000" b="1" dirty="0" smtClean="0">
                <a:solidFill>
                  <a:schemeClr val="accent6">
                    <a:lumMod val="50000"/>
                  </a:schemeClr>
                </a:solidFill>
              </a:rPr>
              <a:t>) Return  </a:t>
            </a:r>
            <a:r>
              <a:rPr lang="en-US" sz="1000" b="1" dirty="0" err="1" smtClean="0">
                <a:solidFill>
                  <a:schemeClr val="accent6">
                    <a:lumMod val="50000"/>
                  </a:schemeClr>
                </a:solidFill>
              </a:rPr>
              <a:t>FiscalYear</a:t>
            </a:r>
            <a:endParaRPr lang="en-US" sz="1000" b="1" dirty="0">
              <a:solidFill>
                <a:schemeClr val="accent6">
                  <a:lumMod val="50000"/>
                </a:schemeClr>
              </a:solidFill>
            </a:endParaRPr>
          </a:p>
          <a:p>
            <a:pPr marL="0" lvl="1" indent="0">
              <a:buNone/>
            </a:pPr>
            <a:endParaRPr lang="en-US" sz="900" b="1" dirty="0">
              <a:solidFill>
                <a:schemeClr val="accent6">
                  <a:lumMod val="50000"/>
                </a:schemeClr>
              </a:solidFill>
            </a:endParaRPr>
          </a:p>
          <a:p>
            <a:pPr marL="0" lvl="1" indent="0">
              <a:buNone/>
            </a:pPr>
            <a:endParaRPr lang="en-US" sz="1400" b="1" dirty="0">
              <a:solidFill>
                <a:schemeClr val="accent6">
                  <a:lumMod val="50000"/>
                </a:schemeClr>
              </a:solidFill>
            </a:endParaRPr>
          </a:p>
          <a:p>
            <a:pPr marL="0" lvl="1" indent="0">
              <a:buNone/>
            </a:pPr>
            <a:endParaRPr lang="en-US" sz="1400" b="1" dirty="0">
              <a:solidFill>
                <a:schemeClr val="accent6">
                  <a:lumMod val="50000"/>
                </a:schemeClr>
              </a:solidFill>
            </a:endParaRPr>
          </a:p>
        </p:txBody>
      </p:sp>
      <p:pic>
        <p:nvPicPr>
          <p:cNvPr id="2" name="Picture 1"/>
          <p:cNvPicPr>
            <a:picLocks noChangeAspect="1"/>
          </p:cNvPicPr>
          <p:nvPr/>
        </p:nvPicPr>
        <p:blipFill>
          <a:blip r:embed="rId3"/>
          <a:stretch>
            <a:fillRect/>
          </a:stretch>
        </p:blipFill>
        <p:spPr>
          <a:xfrm>
            <a:off x="10162772" y="3434725"/>
            <a:ext cx="1230080" cy="1315403"/>
          </a:xfrm>
          <a:prstGeom prst="rect">
            <a:avLst/>
          </a:prstGeom>
          <a:ln w="88900" cap="sq" cmpd="thickThin">
            <a:solidFill>
              <a:srgbClr val="000000"/>
            </a:solidFill>
            <a:prstDash val="solid"/>
            <a:miter lim="800000"/>
          </a:ln>
          <a:effectLst>
            <a:innerShdw blurRad="76200">
              <a:srgbClr val="000000"/>
            </a:innerShdw>
          </a:effectLst>
        </p:spPr>
      </p:pic>
      <p:cxnSp>
        <p:nvCxnSpPr>
          <p:cNvPr id="12" name="Straight Arrow Connector 11"/>
          <p:cNvCxnSpPr/>
          <p:nvPr/>
        </p:nvCxnSpPr>
        <p:spPr>
          <a:xfrm flipH="1" flipV="1">
            <a:off x="9966960" y="2964180"/>
            <a:ext cx="571500" cy="470545"/>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785043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a:spLocks noGrp="1"/>
          </p:cNvSpPr>
          <p:nvPr>
            <p:ph type="title"/>
          </p:nvPr>
        </p:nvSpPr>
        <p:spPr>
          <a:xfrm>
            <a:off x="499948" y="67735"/>
            <a:ext cx="11097319" cy="370880"/>
          </a:xfrm>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p>
            <a:r>
              <a:rPr lang="en-US" sz="2000" b="1" dirty="0" smtClean="0">
                <a:ln w="0"/>
                <a:solidFill>
                  <a:schemeClr val="tx1"/>
                </a:solidFill>
                <a:effectLst>
                  <a:outerShdw blurRad="38100" dist="38100" dir="2700000" algn="tl">
                    <a:srgbClr val="000000">
                      <a:alpha val="43137"/>
                    </a:srgbClr>
                  </a:outerShdw>
                </a:effectLst>
              </a:rPr>
              <a:t>Time Intelligent DAX Functions</a:t>
            </a:r>
            <a:endParaRPr lang="en-US" sz="2000" b="1" dirty="0">
              <a:ln w="0"/>
              <a:solidFill>
                <a:schemeClr val="tx1"/>
              </a:solidFill>
              <a:effectLst>
                <a:outerShdw blurRad="38100" dist="38100" dir="2700000" algn="tl">
                  <a:srgbClr val="000000">
                    <a:alpha val="43137"/>
                  </a:srgbClr>
                </a:outerShdw>
              </a:effectLst>
              <a:latin typeface="+mn-lt"/>
              <a:ea typeface="+mn-ea"/>
              <a:cs typeface="+mn-cs"/>
            </a:endParaRPr>
          </a:p>
        </p:txBody>
      </p:sp>
      <p:sp>
        <p:nvSpPr>
          <p:cNvPr id="7" name="Content Placeholder 2"/>
          <p:cNvSpPr txBox="1">
            <a:spLocks/>
          </p:cNvSpPr>
          <p:nvPr/>
        </p:nvSpPr>
        <p:spPr>
          <a:xfrm>
            <a:off x="678180" y="664883"/>
            <a:ext cx="4038601" cy="2131657"/>
          </a:xfrm>
          <a:prstGeom prst="rect">
            <a:avLst/>
          </a:prstGeom>
        </p:spPr>
        <p:style>
          <a:lnRef idx="2">
            <a:schemeClr val="accent1"/>
          </a:lnRef>
          <a:fillRef idx="1">
            <a:schemeClr val="lt1"/>
          </a:fillRef>
          <a:effectRef idx="0">
            <a:schemeClr val="accent1"/>
          </a:effectRef>
          <a:fontRef idx="minor">
            <a:schemeClr val="dk1"/>
          </a:fontRef>
        </p:style>
        <p:txBody>
          <a:bodyPr vert="horz" lIns="91440" tIns="0" rIns="91440" bIns="365760" rtlCol="0" anchor="t">
            <a:noAutofit/>
          </a:bodyPr>
          <a:lstStyle>
            <a:lvl1pPr marL="285744" indent="-285744" defTabSz="457189">
              <a:spcBef>
                <a:spcPct val="20000"/>
              </a:spcBef>
              <a:spcAft>
                <a:spcPts val="600"/>
              </a:spcAft>
              <a:buClr>
                <a:schemeClr val="accent1"/>
              </a:buClr>
              <a:buSzPct val="115000"/>
              <a:buFont typeface="Arial"/>
              <a:buChar char="•"/>
              <a:defRPr cap="none">
                <a:effectLst/>
              </a:defRPr>
            </a:lvl1pPr>
            <a:lvl2pPr marL="742932" indent="-285744" defTabSz="457189">
              <a:spcBef>
                <a:spcPct val="20000"/>
              </a:spcBef>
              <a:spcAft>
                <a:spcPts val="600"/>
              </a:spcAft>
              <a:buClr>
                <a:schemeClr val="accent1"/>
              </a:buClr>
              <a:buSzPct val="115000"/>
              <a:buFont typeface="Arial"/>
              <a:buChar char="•"/>
              <a:defRPr sz="2000" cap="none">
                <a:effectLst/>
              </a:defRPr>
            </a:lvl2pPr>
            <a:lvl3pPr marL="1200121" indent="-285744" defTabSz="457189">
              <a:spcBef>
                <a:spcPct val="20000"/>
              </a:spcBef>
              <a:spcAft>
                <a:spcPts val="600"/>
              </a:spcAft>
              <a:buClr>
                <a:schemeClr val="accent1"/>
              </a:buClr>
              <a:buSzPct val="115000"/>
              <a:buFont typeface="Arial"/>
              <a:buChar char="•"/>
              <a:defRPr cap="none">
                <a:effectLst/>
              </a:defRPr>
            </a:lvl3pPr>
            <a:lvl4pPr marL="1543012" indent="-171446" defTabSz="457189">
              <a:spcBef>
                <a:spcPct val="20000"/>
              </a:spcBef>
              <a:spcAft>
                <a:spcPts val="600"/>
              </a:spcAft>
              <a:buClr>
                <a:schemeClr val="accent1"/>
              </a:buClr>
              <a:buSzPct val="115000"/>
              <a:buFont typeface="Arial"/>
              <a:buChar char="•"/>
              <a:defRPr sz="1600" cap="none">
                <a:effectLst/>
              </a:defRPr>
            </a:lvl4pPr>
            <a:lvl5pPr marL="2000201" indent="-171446" defTabSz="457189">
              <a:spcBef>
                <a:spcPct val="20000"/>
              </a:spcBef>
              <a:spcAft>
                <a:spcPts val="600"/>
              </a:spcAft>
              <a:buClr>
                <a:schemeClr val="accent1"/>
              </a:buClr>
              <a:buSzPct val="115000"/>
              <a:buFont typeface="Arial"/>
              <a:buChar char="•"/>
              <a:defRPr sz="1400" cap="none">
                <a:effectLst/>
              </a:defRPr>
            </a:lvl5pPr>
            <a:lvl6pPr marL="2514537" indent="-228594" defTabSz="457189">
              <a:spcBef>
                <a:spcPct val="20000"/>
              </a:spcBef>
              <a:spcAft>
                <a:spcPts val="600"/>
              </a:spcAft>
              <a:buClr>
                <a:schemeClr val="accent1"/>
              </a:buClr>
              <a:buSzPct val="115000"/>
              <a:buFont typeface="Arial"/>
              <a:buChar char="•"/>
              <a:defRPr sz="1400" cap="none">
                <a:effectLst/>
              </a:defRPr>
            </a:lvl6pPr>
            <a:lvl7pPr marL="2971726" indent="-228594" defTabSz="457189">
              <a:spcBef>
                <a:spcPct val="20000"/>
              </a:spcBef>
              <a:spcAft>
                <a:spcPts val="600"/>
              </a:spcAft>
              <a:buClr>
                <a:schemeClr val="accent1"/>
              </a:buClr>
              <a:buSzPct val="115000"/>
              <a:buFont typeface="Arial"/>
              <a:buChar char="•"/>
              <a:defRPr sz="1400" cap="none">
                <a:effectLst/>
              </a:defRPr>
            </a:lvl7pPr>
            <a:lvl8pPr marL="3428914" indent="-228594" defTabSz="457189">
              <a:spcBef>
                <a:spcPct val="20000"/>
              </a:spcBef>
              <a:spcAft>
                <a:spcPts val="600"/>
              </a:spcAft>
              <a:buClr>
                <a:schemeClr val="accent1"/>
              </a:buClr>
              <a:buSzPct val="115000"/>
              <a:buFont typeface="Arial"/>
              <a:buChar char="•"/>
              <a:defRPr sz="1400" cap="none">
                <a:effectLst/>
              </a:defRPr>
            </a:lvl8pPr>
            <a:lvl9pPr marL="3886103" indent="-228594" defTabSz="457189">
              <a:spcBef>
                <a:spcPct val="20000"/>
              </a:spcBef>
              <a:spcAft>
                <a:spcPts val="600"/>
              </a:spcAft>
              <a:buClr>
                <a:schemeClr val="accent1"/>
              </a:buClr>
              <a:buSzPct val="115000"/>
              <a:buFont typeface="Arial"/>
              <a:buChar char="•"/>
              <a:defRPr sz="1400" cap="none">
                <a:effectLst/>
              </a:defRPr>
            </a:lvl9pPr>
          </a:lstStyle>
          <a:p>
            <a:pPr marL="171450" lvl="1" indent="-171450"/>
            <a:r>
              <a:rPr lang="en-US" sz="1100" b="1" u="sng" dirty="0"/>
              <a:t>Sample time intelligent DAX functions</a:t>
            </a:r>
          </a:p>
          <a:p>
            <a:pPr marL="365760" lvl="1" indent="0">
              <a:spcBef>
                <a:spcPts val="0"/>
              </a:spcBef>
              <a:spcAft>
                <a:spcPts val="0"/>
              </a:spcAft>
              <a:buNone/>
            </a:pPr>
            <a:r>
              <a:rPr lang="en-US" sz="1100" b="1" dirty="0" err="1">
                <a:solidFill>
                  <a:schemeClr val="accent6">
                    <a:lumMod val="50000"/>
                  </a:schemeClr>
                </a:solidFill>
              </a:rPr>
              <a:t>Todays_Date</a:t>
            </a:r>
            <a:r>
              <a:rPr lang="en-US" sz="1100" b="1" dirty="0">
                <a:solidFill>
                  <a:schemeClr val="accent6">
                    <a:lumMod val="50000"/>
                  </a:schemeClr>
                </a:solidFill>
              </a:rPr>
              <a:t> = TODAY() </a:t>
            </a:r>
          </a:p>
          <a:p>
            <a:pPr marL="365760" lvl="1" indent="0">
              <a:spcBef>
                <a:spcPts val="0"/>
              </a:spcBef>
              <a:spcAft>
                <a:spcPts val="0"/>
              </a:spcAft>
              <a:buNone/>
            </a:pPr>
            <a:r>
              <a:rPr lang="en-US" sz="1100" b="1" dirty="0" err="1">
                <a:solidFill>
                  <a:schemeClr val="accent6">
                    <a:lumMod val="50000"/>
                  </a:schemeClr>
                </a:solidFill>
              </a:rPr>
              <a:t>Now_Day</a:t>
            </a:r>
            <a:r>
              <a:rPr lang="en-US" sz="1100" b="1" dirty="0">
                <a:solidFill>
                  <a:schemeClr val="accent6">
                    <a:lumMod val="50000"/>
                  </a:schemeClr>
                </a:solidFill>
              </a:rPr>
              <a:t> = NOW()</a:t>
            </a:r>
          </a:p>
          <a:p>
            <a:pPr marL="365760" lvl="1" indent="0">
              <a:spcBef>
                <a:spcPts val="0"/>
              </a:spcBef>
              <a:spcAft>
                <a:spcPts val="0"/>
              </a:spcAft>
              <a:buNone/>
            </a:pPr>
            <a:r>
              <a:rPr lang="en-US" sz="1100" b="1" dirty="0" err="1">
                <a:solidFill>
                  <a:schemeClr val="accent6">
                    <a:lumMod val="50000"/>
                  </a:schemeClr>
                </a:solidFill>
              </a:rPr>
              <a:t>Birth_Date</a:t>
            </a:r>
            <a:r>
              <a:rPr lang="en-US" sz="1100" b="1" dirty="0">
                <a:solidFill>
                  <a:schemeClr val="accent6">
                    <a:lumMod val="50000"/>
                  </a:schemeClr>
                </a:solidFill>
              </a:rPr>
              <a:t> = Date(1991,10,12)</a:t>
            </a:r>
          </a:p>
          <a:p>
            <a:pPr marL="365760" lvl="1" indent="0">
              <a:spcBef>
                <a:spcPts val="0"/>
              </a:spcBef>
              <a:spcAft>
                <a:spcPts val="0"/>
              </a:spcAft>
              <a:buNone/>
            </a:pPr>
            <a:r>
              <a:rPr lang="en-US" sz="1100" b="1" dirty="0" err="1">
                <a:solidFill>
                  <a:schemeClr val="accent6">
                    <a:lumMod val="50000"/>
                  </a:schemeClr>
                </a:solidFill>
              </a:rPr>
              <a:t>BirthYear</a:t>
            </a:r>
            <a:r>
              <a:rPr lang="en-US" sz="1100" b="1" dirty="0">
                <a:solidFill>
                  <a:schemeClr val="accent6">
                    <a:lumMod val="50000"/>
                  </a:schemeClr>
                </a:solidFill>
              </a:rPr>
              <a:t> = DATEDIFF([</a:t>
            </a:r>
            <a:r>
              <a:rPr lang="en-US" sz="1100" b="1" dirty="0" err="1">
                <a:solidFill>
                  <a:schemeClr val="accent6">
                    <a:lumMod val="50000"/>
                  </a:schemeClr>
                </a:solidFill>
              </a:rPr>
              <a:t>Birth_Date</a:t>
            </a:r>
            <a:r>
              <a:rPr lang="en-US" sz="1100" b="1" dirty="0">
                <a:solidFill>
                  <a:schemeClr val="accent6">
                    <a:lumMod val="50000"/>
                  </a:schemeClr>
                </a:solidFill>
              </a:rPr>
              <a:t>],Now(),YEAR)</a:t>
            </a:r>
          </a:p>
          <a:p>
            <a:pPr marL="365760" lvl="1" indent="0">
              <a:spcBef>
                <a:spcPts val="0"/>
              </a:spcBef>
              <a:spcAft>
                <a:spcPts val="0"/>
              </a:spcAft>
              <a:buNone/>
            </a:pPr>
            <a:r>
              <a:rPr lang="en-US" sz="1100" b="1" dirty="0">
                <a:solidFill>
                  <a:schemeClr val="accent6">
                    <a:lumMod val="50000"/>
                  </a:schemeClr>
                </a:solidFill>
              </a:rPr>
              <a:t>Age = YEAR(TODAY())-</a:t>
            </a:r>
            <a:r>
              <a:rPr lang="en-US" sz="1100" b="1" dirty="0" smtClean="0">
                <a:solidFill>
                  <a:schemeClr val="accent6">
                    <a:lumMod val="50000"/>
                  </a:schemeClr>
                </a:solidFill>
              </a:rPr>
              <a:t>1991</a:t>
            </a:r>
          </a:p>
          <a:p>
            <a:pPr marL="171450" lvl="1" indent="-171450"/>
            <a:r>
              <a:rPr lang="en-US" sz="1100" b="1" u="sng" dirty="0"/>
              <a:t>MTD/QTD/YTD </a:t>
            </a:r>
            <a:r>
              <a:rPr lang="en-US" sz="1100" b="1" u="sng" dirty="0" smtClean="0"/>
              <a:t>:- </a:t>
            </a:r>
          </a:p>
          <a:p>
            <a:pPr marL="0" indent="0">
              <a:buNone/>
            </a:pPr>
            <a:r>
              <a:rPr lang="en-US" sz="1100" b="1" dirty="0" smtClean="0">
                <a:solidFill>
                  <a:schemeClr val="accent6">
                    <a:lumMod val="50000"/>
                  </a:schemeClr>
                </a:solidFill>
              </a:rPr>
              <a:t>	</a:t>
            </a:r>
            <a:r>
              <a:rPr lang="en-US" sz="1100" b="1" dirty="0" err="1" smtClean="0">
                <a:solidFill>
                  <a:schemeClr val="accent6">
                    <a:lumMod val="50000"/>
                  </a:schemeClr>
                </a:solidFill>
              </a:rPr>
              <a:t>Total_MTD</a:t>
            </a:r>
            <a:r>
              <a:rPr lang="en-US" sz="1100" b="1" dirty="0" smtClean="0">
                <a:solidFill>
                  <a:schemeClr val="accent6">
                    <a:lumMod val="50000"/>
                  </a:schemeClr>
                </a:solidFill>
              </a:rPr>
              <a:t> </a:t>
            </a:r>
            <a:r>
              <a:rPr lang="en-US" sz="1100" b="1" dirty="0">
                <a:solidFill>
                  <a:schemeClr val="accent6">
                    <a:lumMod val="50000"/>
                  </a:schemeClr>
                </a:solidFill>
              </a:rPr>
              <a:t>= TOTALMTD(SUM('Sales Summary'[</a:t>
            </a:r>
            <a:r>
              <a:rPr lang="en-US" sz="1100" b="1" dirty="0" err="1">
                <a:solidFill>
                  <a:schemeClr val="accent6">
                    <a:lumMod val="50000"/>
                  </a:schemeClr>
                </a:solidFill>
              </a:rPr>
              <a:t>Qty</a:t>
            </a:r>
            <a:r>
              <a:rPr lang="en-US" sz="1100" b="1" dirty="0">
                <a:solidFill>
                  <a:schemeClr val="accent6">
                    <a:lumMod val="50000"/>
                  </a:schemeClr>
                </a:solidFill>
              </a:rPr>
              <a:t> Sold]),'Sales Summary'[Sales Date</a:t>
            </a:r>
            <a:r>
              <a:rPr lang="en-US" sz="1100" b="1" dirty="0" smtClean="0">
                <a:solidFill>
                  <a:schemeClr val="accent6">
                    <a:lumMod val="50000"/>
                  </a:schemeClr>
                </a:solidFill>
              </a:rPr>
              <a:t>]) </a:t>
            </a:r>
            <a:r>
              <a:rPr lang="en-US" sz="1100" b="1" i="1" u="sng" dirty="0" smtClean="0">
                <a:solidFill>
                  <a:schemeClr val="accent4">
                    <a:lumMod val="75000"/>
                  </a:schemeClr>
                </a:solidFill>
                <a:latin typeface="Cambria" panose="02040503050406030204" pitchFamily="18" charset="0"/>
                <a:ea typeface="Cambria" panose="02040503050406030204" pitchFamily="18" charset="0"/>
              </a:rPr>
              <a:t>– Create for QTD and YTD </a:t>
            </a:r>
          </a:p>
          <a:p>
            <a:pPr marL="0" lvl="0" indent="0">
              <a:buNone/>
            </a:pPr>
            <a:r>
              <a:rPr lang="en-US" sz="1100" dirty="0"/>
              <a:t>The Total showing last month’s / Quarters / Years</a:t>
            </a:r>
            <a:r>
              <a:rPr lang="en-US" sz="1100" dirty="0" smtClean="0"/>
              <a:t>.</a:t>
            </a:r>
            <a:endParaRPr lang="en-US" sz="1100" dirty="0"/>
          </a:p>
          <a:p>
            <a:pPr marL="0" indent="0">
              <a:buNone/>
            </a:pPr>
            <a:endParaRPr lang="en-US" sz="1100" dirty="0"/>
          </a:p>
          <a:p>
            <a:pPr marL="457188" lvl="1" indent="0">
              <a:buNone/>
            </a:pPr>
            <a:endParaRPr lang="en-US" sz="1100" b="1" dirty="0">
              <a:solidFill>
                <a:schemeClr val="accent6">
                  <a:lumMod val="50000"/>
                </a:schemeClr>
              </a:solidFill>
            </a:endParaRPr>
          </a:p>
        </p:txBody>
      </p:sp>
      <p:pic>
        <p:nvPicPr>
          <p:cNvPr id="2" name="Picture 1"/>
          <p:cNvPicPr>
            <a:picLocks noChangeAspect="1"/>
          </p:cNvPicPr>
          <p:nvPr/>
        </p:nvPicPr>
        <p:blipFill>
          <a:blip r:embed="rId3"/>
          <a:stretch>
            <a:fillRect/>
          </a:stretch>
        </p:blipFill>
        <p:spPr>
          <a:xfrm>
            <a:off x="4892993" y="646299"/>
            <a:ext cx="3813810" cy="2192616"/>
          </a:xfrm>
          <a:prstGeom prst="rect">
            <a:avLst/>
          </a:prstGeom>
          <a:ln>
            <a:noFill/>
          </a:ln>
          <a:effectLst>
            <a:outerShdw blurRad="292100" dist="139700" dir="2700000" algn="tl" rotWithShape="0">
              <a:srgbClr val="333333">
                <a:alpha val="65000"/>
              </a:srgbClr>
            </a:outerShdw>
          </a:effectLst>
        </p:spPr>
      </p:pic>
      <p:sp>
        <p:nvSpPr>
          <p:cNvPr id="6" name="Content Placeholder 2"/>
          <p:cNvSpPr txBox="1">
            <a:spLocks/>
          </p:cNvSpPr>
          <p:nvPr/>
        </p:nvSpPr>
        <p:spPr>
          <a:xfrm>
            <a:off x="8883015" y="655862"/>
            <a:ext cx="2615565" cy="3192238"/>
          </a:xfrm>
          <a:prstGeom prst="rect">
            <a:avLst/>
          </a:prstGeom>
        </p:spPr>
        <p:style>
          <a:lnRef idx="2">
            <a:schemeClr val="accent1"/>
          </a:lnRef>
          <a:fillRef idx="1">
            <a:schemeClr val="lt1"/>
          </a:fillRef>
          <a:effectRef idx="0">
            <a:schemeClr val="accent1"/>
          </a:effectRef>
          <a:fontRef idx="minor">
            <a:schemeClr val="dk1"/>
          </a:fontRef>
        </p:style>
        <p:txBody>
          <a:bodyPr vert="horz" lIns="91440" tIns="0" rIns="91440" bIns="365760" rtlCol="0" anchor="t">
            <a:noAutofit/>
          </a:bodyPr>
          <a:lstStyle>
            <a:lvl1pPr marL="285744" indent="-285744" defTabSz="457189">
              <a:spcBef>
                <a:spcPct val="20000"/>
              </a:spcBef>
              <a:spcAft>
                <a:spcPts val="600"/>
              </a:spcAft>
              <a:buClr>
                <a:schemeClr val="accent1"/>
              </a:buClr>
              <a:buSzPct val="115000"/>
              <a:buFont typeface="Arial"/>
              <a:buChar char="•"/>
              <a:defRPr cap="none">
                <a:effectLst/>
              </a:defRPr>
            </a:lvl1pPr>
            <a:lvl2pPr marL="742932" indent="-285744" defTabSz="457189">
              <a:spcBef>
                <a:spcPct val="20000"/>
              </a:spcBef>
              <a:spcAft>
                <a:spcPts val="600"/>
              </a:spcAft>
              <a:buClr>
                <a:schemeClr val="accent1"/>
              </a:buClr>
              <a:buSzPct val="115000"/>
              <a:buFont typeface="Arial"/>
              <a:buChar char="•"/>
              <a:defRPr sz="2000" cap="none">
                <a:effectLst/>
              </a:defRPr>
            </a:lvl2pPr>
            <a:lvl3pPr marL="1200121" indent="-285744" defTabSz="457189">
              <a:spcBef>
                <a:spcPct val="20000"/>
              </a:spcBef>
              <a:spcAft>
                <a:spcPts val="600"/>
              </a:spcAft>
              <a:buClr>
                <a:schemeClr val="accent1"/>
              </a:buClr>
              <a:buSzPct val="115000"/>
              <a:buFont typeface="Arial"/>
              <a:buChar char="•"/>
              <a:defRPr cap="none">
                <a:effectLst/>
              </a:defRPr>
            </a:lvl3pPr>
            <a:lvl4pPr marL="1543012" indent="-171446" defTabSz="457189">
              <a:spcBef>
                <a:spcPct val="20000"/>
              </a:spcBef>
              <a:spcAft>
                <a:spcPts val="600"/>
              </a:spcAft>
              <a:buClr>
                <a:schemeClr val="accent1"/>
              </a:buClr>
              <a:buSzPct val="115000"/>
              <a:buFont typeface="Arial"/>
              <a:buChar char="•"/>
              <a:defRPr sz="1600" cap="none">
                <a:effectLst/>
              </a:defRPr>
            </a:lvl4pPr>
            <a:lvl5pPr marL="2000201" indent="-171446" defTabSz="457189">
              <a:spcBef>
                <a:spcPct val="20000"/>
              </a:spcBef>
              <a:spcAft>
                <a:spcPts val="600"/>
              </a:spcAft>
              <a:buClr>
                <a:schemeClr val="accent1"/>
              </a:buClr>
              <a:buSzPct val="115000"/>
              <a:buFont typeface="Arial"/>
              <a:buChar char="•"/>
              <a:defRPr sz="1400" cap="none">
                <a:effectLst/>
              </a:defRPr>
            </a:lvl5pPr>
            <a:lvl6pPr marL="2514537" indent="-228594" defTabSz="457189">
              <a:spcBef>
                <a:spcPct val="20000"/>
              </a:spcBef>
              <a:spcAft>
                <a:spcPts val="600"/>
              </a:spcAft>
              <a:buClr>
                <a:schemeClr val="accent1"/>
              </a:buClr>
              <a:buSzPct val="115000"/>
              <a:buFont typeface="Arial"/>
              <a:buChar char="•"/>
              <a:defRPr sz="1400" cap="none">
                <a:effectLst/>
              </a:defRPr>
            </a:lvl6pPr>
            <a:lvl7pPr marL="2971726" indent="-228594" defTabSz="457189">
              <a:spcBef>
                <a:spcPct val="20000"/>
              </a:spcBef>
              <a:spcAft>
                <a:spcPts val="600"/>
              </a:spcAft>
              <a:buClr>
                <a:schemeClr val="accent1"/>
              </a:buClr>
              <a:buSzPct val="115000"/>
              <a:buFont typeface="Arial"/>
              <a:buChar char="•"/>
              <a:defRPr sz="1400" cap="none">
                <a:effectLst/>
              </a:defRPr>
            </a:lvl7pPr>
            <a:lvl8pPr marL="3428914" indent="-228594" defTabSz="457189">
              <a:spcBef>
                <a:spcPct val="20000"/>
              </a:spcBef>
              <a:spcAft>
                <a:spcPts val="600"/>
              </a:spcAft>
              <a:buClr>
                <a:schemeClr val="accent1"/>
              </a:buClr>
              <a:buSzPct val="115000"/>
              <a:buFont typeface="Arial"/>
              <a:buChar char="•"/>
              <a:defRPr sz="1400" cap="none">
                <a:effectLst/>
              </a:defRPr>
            </a:lvl8pPr>
            <a:lvl9pPr marL="3886103" indent="-228594" defTabSz="457189">
              <a:spcBef>
                <a:spcPct val="20000"/>
              </a:spcBef>
              <a:spcAft>
                <a:spcPts val="600"/>
              </a:spcAft>
              <a:buClr>
                <a:schemeClr val="accent1"/>
              </a:buClr>
              <a:buSzPct val="115000"/>
              <a:buFont typeface="Arial"/>
              <a:buChar char="•"/>
              <a:defRPr sz="1400" cap="none">
                <a:effectLst/>
              </a:defRPr>
            </a:lvl9pPr>
          </a:lstStyle>
          <a:p>
            <a:pPr marL="171450" lvl="1" indent="-171450"/>
            <a:r>
              <a:rPr lang="en-US" sz="1100" b="1" u="sng" dirty="0" smtClean="0"/>
              <a:t>DATEADD</a:t>
            </a:r>
            <a:endParaRPr lang="en-US" sz="1100" b="1" u="sng" dirty="0"/>
          </a:p>
          <a:p>
            <a:pPr marL="457188" lvl="1" indent="0">
              <a:buNone/>
            </a:pPr>
            <a:r>
              <a:rPr lang="en-US" sz="1100" b="1" u="sng" dirty="0" smtClean="0">
                <a:solidFill>
                  <a:schemeClr val="accent6">
                    <a:lumMod val="50000"/>
                  </a:schemeClr>
                </a:solidFill>
              </a:rPr>
              <a:t>DATEADD= </a:t>
            </a:r>
            <a:r>
              <a:rPr lang="en-US" sz="1100" b="1" dirty="0">
                <a:solidFill>
                  <a:schemeClr val="accent6">
                    <a:lumMod val="50000"/>
                  </a:schemeClr>
                </a:solidFill>
              </a:rPr>
              <a:t>CALCULATE(SUM('Sales Summary'[</a:t>
            </a:r>
            <a:r>
              <a:rPr lang="en-US" sz="1100" b="1" dirty="0" err="1">
                <a:solidFill>
                  <a:schemeClr val="accent6">
                    <a:lumMod val="50000"/>
                  </a:schemeClr>
                </a:solidFill>
              </a:rPr>
              <a:t>Qty</a:t>
            </a:r>
            <a:r>
              <a:rPr lang="en-US" sz="1100" b="1" dirty="0">
                <a:solidFill>
                  <a:schemeClr val="accent6">
                    <a:lumMod val="50000"/>
                  </a:schemeClr>
                </a:solidFill>
              </a:rPr>
              <a:t> Sold]),DATEADD('Sales Summary'[Sales Date],-1,YEAR))</a:t>
            </a:r>
          </a:p>
          <a:p>
            <a:r>
              <a:rPr lang="en-US" sz="1100" b="1" u="sng" dirty="0" smtClean="0"/>
              <a:t>SAMEPERIODLASTYEAR</a:t>
            </a:r>
            <a:r>
              <a:rPr lang="en-US" sz="1100" b="1" dirty="0"/>
              <a:t>: -   </a:t>
            </a:r>
            <a:r>
              <a:rPr lang="en-US" sz="1100" dirty="0"/>
              <a:t>Returns a table that contains a column of dates shifted one year back in time from the dates in the specified </a:t>
            </a:r>
            <a:r>
              <a:rPr lang="en-US" sz="1100" b="1" dirty="0"/>
              <a:t>dates</a:t>
            </a:r>
            <a:r>
              <a:rPr lang="en-US" sz="1100" dirty="0"/>
              <a:t> column</a:t>
            </a:r>
          </a:p>
          <a:p>
            <a:pPr marL="0" indent="0">
              <a:buNone/>
            </a:pPr>
            <a:r>
              <a:rPr lang="en-US" sz="1100" b="1" dirty="0" smtClean="0"/>
              <a:t>	</a:t>
            </a:r>
            <a:r>
              <a:rPr lang="en-US" sz="1100" b="1" u="sng" dirty="0" smtClean="0">
                <a:solidFill>
                  <a:schemeClr val="accent6">
                    <a:lumMod val="50000"/>
                  </a:schemeClr>
                </a:solidFill>
              </a:rPr>
              <a:t>SAMEPERIODLASTYEAR= </a:t>
            </a:r>
            <a:r>
              <a:rPr lang="en-US" sz="1100" b="1" dirty="0">
                <a:solidFill>
                  <a:schemeClr val="accent6">
                    <a:lumMod val="50000"/>
                  </a:schemeClr>
                </a:solidFill>
              </a:rPr>
              <a:t>CALCULATE(SUM('Sales Summary'[</a:t>
            </a:r>
            <a:r>
              <a:rPr lang="en-US" sz="1100" b="1" dirty="0" err="1">
                <a:solidFill>
                  <a:schemeClr val="accent6">
                    <a:lumMod val="50000"/>
                  </a:schemeClr>
                </a:solidFill>
              </a:rPr>
              <a:t>Qty</a:t>
            </a:r>
            <a:r>
              <a:rPr lang="en-US" sz="1100" b="1" dirty="0">
                <a:solidFill>
                  <a:schemeClr val="accent6">
                    <a:lumMod val="50000"/>
                  </a:schemeClr>
                </a:solidFill>
              </a:rPr>
              <a:t> Sold]),SAMEPERIODLASTYEAR('Sales Summary'[Sales Date</a:t>
            </a:r>
            <a:r>
              <a:rPr lang="en-US" sz="1100" b="1" dirty="0" smtClean="0">
                <a:solidFill>
                  <a:schemeClr val="accent6">
                    <a:lumMod val="50000"/>
                  </a:schemeClr>
                </a:solidFill>
              </a:rPr>
              <a:t>]))</a:t>
            </a:r>
            <a:endParaRPr lang="en-US" sz="1100" dirty="0"/>
          </a:p>
          <a:p>
            <a:pPr marL="457188" lvl="1" indent="0">
              <a:buNone/>
            </a:pPr>
            <a:endParaRPr lang="en-US" sz="1100" b="1" dirty="0">
              <a:solidFill>
                <a:schemeClr val="accent6">
                  <a:lumMod val="50000"/>
                </a:schemeClr>
              </a:solidFill>
            </a:endParaRPr>
          </a:p>
        </p:txBody>
      </p:sp>
      <p:pic>
        <p:nvPicPr>
          <p:cNvPr id="4" name="Picture 3"/>
          <p:cNvPicPr>
            <a:picLocks noChangeAspect="1"/>
          </p:cNvPicPr>
          <p:nvPr/>
        </p:nvPicPr>
        <p:blipFill>
          <a:blip r:embed="rId4"/>
          <a:stretch>
            <a:fillRect/>
          </a:stretch>
        </p:blipFill>
        <p:spPr>
          <a:xfrm>
            <a:off x="7558666" y="4065347"/>
            <a:ext cx="4038601" cy="2192619"/>
          </a:xfrm>
          <a:prstGeom prst="rect">
            <a:avLst/>
          </a:prstGeom>
          <a:ln>
            <a:noFill/>
          </a:ln>
          <a:effectLst>
            <a:outerShdw blurRad="292100" dist="139700" dir="2700000" algn="tl" rotWithShape="0">
              <a:srgbClr val="333333">
                <a:alpha val="65000"/>
              </a:srgbClr>
            </a:outerShdw>
          </a:effectLst>
        </p:spPr>
      </p:pic>
      <p:sp>
        <p:nvSpPr>
          <p:cNvPr id="5" name="Right Arrow 4"/>
          <p:cNvSpPr/>
          <p:nvPr/>
        </p:nvSpPr>
        <p:spPr>
          <a:xfrm>
            <a:off x="4716781" y="1539240"/>
            <a:ext cx="236219" cy="32766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2" name="Straight Connector 11"/>
          <p:cNvCxnSpPr/>
          <p:nvPr/>
        </p:nvCxnSpPr>
        <p:spPr>
          <a:xfrm flipV="1">
            <a:off x="633889" y="3013787"/>
            <a:ext cx="8159591" cy="3954"/>
          </a:xfrm>
          <a:prstGeom prst="line">
            <a:avLst/>
          </a:prstGeom>
          <a:ln w="25400" cmpd="thickThin">
            <a:solidFill>
              <a:schemeClr val="tx1"/>
            </a:solidFill>
            <a:prstDash val="solid"/>
          </a:ln>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785861" y="609600"/>
            <a:ext cx="7619" cy="2404187"/>
          </a:xfrm>
          <a:prstGeom prst="line">
            <a:avLst/>
          </a:prstGeom>
          <a:ln w="25400" cmpd="thickThin">
            <a:solidFill>
              <a:schemeClr val="tx1"/>
            </a:solidFill>
            <a:prstDash val="solid"/>
          </a:ln>
          <a:effectLst/>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7569382" y="3013787"/>
            <a:ext cx="6191" cy="3329940"/>
          </a:xfrm>
          <a:prstGeom prst="line">
            <a:avLst/>
          </a:prstGeom>
          <a:ln w="25400" cmpd="thickThin">
            <a:solidFill>
              <a:schemeClr val="tx1"/>
            </a:solidFill>
            <a:prstDash val="solid"/>
          </a:ln>
          <a:effectLst/>
        </p:spPr>
        <p:style>
          <a:lnRef idx="1">
            <a:schemeClr val="accent1"/>
          </a:lnRef>
          <a:fillRef idx="0">
            <a:schemeClr val="accent1"/>
          </a:fillRef>
          <a:effectRef idx="0">
            <a:schemeClr val="accent1"/>
          </a:effectRef>
          <a:fontRef idx="minor">
            <a:schemeClr val="tx1"/>
          </a:fontRef>
        </p:style>
      </p:cxnSp>
      <p:sp>
        <p:nvSpPr>
          <p:cNvPr id="19" name="Down Arrow 18"/>
          <p:cNvSpPr/>
          <p:nvPr/>
        </p:nvSpPr>
        <p:spPr>
          <a:xfrm>
            <a:off x="9715500" y="3848099"/>
            <a:ext cx="327660" cy="217247"/>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Content Placeholder 2"/>
          <p:cNvSpPr txBox="1">
            <a:spLocks/>
          </p:cNvSpPr>
          <p:nvPr/>
        </p:nvSpPr>
        <p:spPr>
          <a:xfrm>
            <a:off x="614363" y="3057674"/>
            <a:ext cx="2189797" cy="3157917"/>
          </a:xfrm>
          <a:prstGeom prst="rect">
            <a:avLst/>
          </a:prstGeom>
        </p:spPr>
        <p:style>
          <a:lnRef idx="2">
            <a:schemeClr val="accent1"/>
          </a:lnRef>
          <a:fillRef idx="1">
            <a:schemeClr val="lt1"/>
          </a:fillRef>
          <a:effectRef idx="0">
            <a:schemeClr val="accent1"/>
          </a:effectRef>
          <a:fontRef idx="minor">
            <a:schemeClr val="dk1"/>
          </a:fontRef>
        </p:style>
        <p:txBody>
          <a:bodyPr vert="horz" lIns="91440" tIns="0" rIns="91440" bIns="365760" rtlCol="0" anchor="t">
            <a:noAutofit/>
          </a:bodyPr>
          <a:lstStyle>
            <a:lvl1pPr marL="285744" indent="-285744" defTabSz="457189">
              <a:spcBef>
                <a:spcPct val="20000"/>
              </a:spcBef>
              <a:spcAft>
                <a:spcPts val="600"/>
              </a:spcAft>
              <a:buClr>
                <a:schemeClr val="accent1"/>
              </a:buClr>
              <a:buSzPct val="115000"/>
              <a:buFont typeface="Arial"/>
              <a:buChar char="•"/>
              <a:defRPr cap="none">
                <a:effectLst/>
              </a:defRPr>
            </a:lvl1pPr>
            <a:lvl2pPr marL="742932" indent="-285744" defTabSz="457189">
              <a:spcBef>
                <a:spcPct val="20000"/>
              </a:spcBef>
              <a:spcAft>
                <a:spcPts val="600"/>
              </a:spcAft>
              <a:buClr>
                <a:schemeClr val="accent1"/>
              </a:buClr>
              <a:buSzPct val="115000"/>
              <a:buFont typeface="Arial"/>
              <a:buChar char="•"/>
              <a:defRPr sz="2000" cap="none">
                <a:effectLst/>
              </a:defRPr>
            </a:lvl2pPr>
            <a:lvl3pPr marL="1200121" indent="-285744" defTabSz="457189">
              <a:spcBef>
                <a:spcPct val="20000"/>
              </a:spcBef>
              <a:spcAft>
                <a:spcPts val="600"/>
              </a:spcAft>
              <a:buClr>
                <a:schemeClr val="accent1"/>
              </a:buClr>
              <a:buSzPct val="115000"/>
              <a:buFont typeface="Arial"/>
              <a:buChar char="•"/>
              <a:defRPr cap="none">
                <a:effectLst/>
              </a:defRPr>
            </a:lvl3pPr>
            <a:lvl4pPr marL="1543012" indent="-171446" defTabSz="457189">
              <a:spcBef>
                <a:spcPct val="20000"/>
              </a:spcBef>
              <a:spcAft>
                <a:spcPts val="600"/>
              </a:spcAft>
              <a:buClr>
                <a:schemeClr val="accent1"/>
              </a:buClr>
              <a:buSzPct val="115000"/>
              <a:buFont typeface="Arial"/>
              <a:buChar char="•"/>
              <a:defRPr sz="1600" cap="none">
                <a:effectLst/>
              </a:defRPr>
            </a:lvl4pPr>
            <a:lvl5pPr marL="2000201" indent="-171446" defTabSz="457189">
              <a:spcBef>
                <a:spcPct val="20000"/>
              </a:spcBef>
              <a:spcAft>
                <a:spcPts val="600"/>
              </a:spcAft>
              <a:buClr>
                <a:schemeClr val="accent1"/>
              </a:buClr>
              <a:buSzPct val="115000"/>
              <a:buFont typeface="Arial"/>
              <a:buChar char="•"/>
              <a:defRPr sz="1400" cap="none">
                <a:effectLst/>
              </a:defRPr>
            </a:lvl5pPr>
            <a:lvl6pPr marL="2514537" indent="-228594" defTabSz="457189">
              <a:spcBef>
                <a:spcPct val="20000"/>
              </a:spcBef>
              <a:spcAft>
                <a:spcPts val="600"/>
              </a:spcAft>
              <a:buClr>
                <a:schemeClr val="accent1"/>
              </a:buClr>
              <a:buSzPct val="115000"/>
              <a:buFont typeface="Arial"/>
              <a:buChar char="•"/>
              <a:defRPr sz="1400" cap="none">
                <a:effectLst/>
              </a:defRPr>
            </a:lvl6pPr>
            <a:lvl7pPr marL="2971726" indent="-228594" defTabSz="457189">
              <a:spcBef>
                <a:spcPct val="20000"/>
              </a:spcBef>
              <a:spcAft>
                <a:spcPts val="600"/>
              </a:spcAft>
              <a:buClr>
                <a:schemeClr val="accent1"/>
              </a:buClr>
              <a:buSzPct val="115000"/>
              <a:buFont typeface="Arial"/>
              <a:buChar char="•"/>
              <a:defRPr sz="1400" cap="none">
                <a:effectLst/>
              </a:defRPr>
            </a:lvl7pPr>
            <a:lvl8pPr marL="3428914" indent="-228594" defTabSz="457189">
              <a:spcBef>
                <a:spcPct val="20000"/>
              </a:spcBef>
              <a:spcAft>
                <a:spcPts val="600"/>
              </a:spcAft>
              <a:buClr>
                <a:schemeClr val="accent1"/>
              </a:buClr>
              <a:buSzPct val="115000"/>
              <a:buFont typeface="Arial"/>
              <a:buChar char="•"/>
              <a:defRPr sz="1400" cap="none">
                <a:effectLst/>
              </a:defRPr>
            </a:lvl8pPr>
            <a:lvl9pPr marL="3886103" indent="-228594" defTabSz="457189">
              <a:spcBef>
                <a:spcPct val="20000"/>
              </a:spcBef>
              <a:spcAft>
                <a:spcPts val="600"/>
              </a:spcAft>
              <a:buClr>
                <a:schemeClr val="accent1"/>
              </a:buClr>
              <a:buSzPct val="115000"/>
              <a:buFont typeface="Arial"/>
              <a:buChar char="•"/>
              <a:defRPr sz="1400" cap="none">
                <a:effectLst/>
              </a:defRPr>
            </a:lvl9pPr>
          </a:lstStyle>
          <a:p>
            <a:r>
              <a:rPr lang="en-US" sz="1100" b="1" dirty="0" smtClean="0">
                <a:solidFill>
                  <a:schemeClr val="tx1"/>
                </a:solidFill>
              </a:rPr>
              <a:t>DATEDIFF (Create calculated Columns)</a:t>
            </a:r>
          </a:p>
          <a:p>
            <a:pPr marL="0" indent="0">
              <a:buNone/>
            </a:pPr>
            <a:r>
              <a:rPr lang="en-US" sz="1100" b="1" dirty="0" smtClean="0">
                <a:solidFill>
                  <a:schemeClr val="accent6">
                    <a:lumMod val="50000"/>
                  </a:schemeClr>
                </a:solidFill>
              </a:rPr>
              <a:t>	</a:t>
            </a:r>
            <a:r>
              <a:rPr lang="en-US" sz="1100" b="1" u="sng" dirty="0" smtClean="0">
                <a:solidFill>
                  <a:schemeClr val="accent6">
                    <a:lumMod val="50000"/>
                  </a:schemeClr>
                </a:solidFill>
              </a:rPr>
              <a:t>Employee(Age</a:t>
            </a:r>
            <a:r>
              <a:rPr lang="en-US" sz="1100" b="1" u="sng" dirty="0">
                <a:solidFill>
                  <a:schemeClr val="accent6">
                    <a:lumMod val="50000"/>
                  </a:schemeClr>
                </a:solidFill>
              </a:rPr>
              <a:t>) = </a:t>
            </a:r>
            <a:r>
              <a:rPr lang="en-US" sz="1100" b="1" dirty="0">
                <a:solidFill>
                  <a:schemeClr val="accent6">
                    <a:lumMod val="50000"/>
                  </a:schemeClr>
                </a:solidFill>
              </a:rPr>
              <a:t>DATEDIFF( 'Sales </a:t>
            </a:r>
            <a:r>
              <a:rPr lang="en-US" sz="1100" b="1" dirty="0" err="1">
                <a:solidFill>
                  <a:schemeClr val="accent6">
                    <a:lumMod val="50000"/>
                  </a:schemeClr>
                </a:solidFill>
              </a:rPr>
              <a:t>Summary_DATEDIFF</a:t>
            </a:r>
            <a:r>
              <a:rPr lang="en-US" sz="1100" b="1" dirty="0">
                <a:solidFill>
                  <a:schemeClr val="accent6">
                    <a:lumMod val="50000"/>
                  </a:schemeClr>
                </a:solidFill>
              </a:rPr>
              <a:t>'[</a:t>
            </a:r>
            <a:r>
              <a:rPr lang="en-US" sz="1100" b="1" dirty="0" err="1">
                <a:solidFill>
                  <a:schemeClr val="accent6">
                    <a:lumMod val="50000"/>
                  </a:schemeClr>
                </a:solidFill>
              </a:rPr>
              <a:t>BirthDate</a:t>
            </a:r>
            <a:r>
              <a:rPr lang="en-US" sz="1100" b="1" dirty="0">
                <a:solidFill>
                  <a:schemeClr val="accent6">
                    <a:lumMod val="50000"/>
                  </a:schemeClr>
                </a:solidFill>
              </a:rPr>
              <a:t>],TODAY(),YEAR)</a:t>
            </a:r>
          </a:p>
          <a:p>
            <a:pPr marL="0" indent="0">
              <a:buNone/>
            </a:pPr>
            <a:r>
              <a:rPr lang="en-US" sz="1100" b="1" dirty="0" smtClean="0">
                <a:solidFill>
                  <a:schemeClr val="accent6">
                    <a:lumMod val="50000"/>
                  </a:schemeClr>
                </a:solidFill>
              </a:rPr>
              <a:t>	</a:t>
            </a:r>
            <a:r>
              <a:rPr lang="en-US" sz="1100" b="1" u="sng" dirty="0" smtClean="0">
                <a:solidFill>
                  <a:schemeClr val="accent6">
                    <a:lumMod val="50000"/>
                  </a:schemeClr>
                </a:solidFill>
              </a:rPr>
              <a:t>Service </a:t>
            </a:r>
            <a:r>
              <a:rPr lang="en-US" sz="1100" b="1" u="sng" dirty="0">
                <a:solidFill>
                  <a:schemeClr val="accent6">
                    <a:lumMod val="50000"/>
                  </a:schemeClr>
                </a:solidFill>
              </a:rPr>
              <a:t>Period = </a:t>
            </a:r>
            <a:r>
              <a:rPr lang="en-US" sz="1100" b="1" dirty="0">
                <a:solidFill>
                  <a:schemeClr val="accent6">
                    <a:lumMod val="50000"/>
                  </a:schemeClr>
                </a:solidFill>
              </a:rPr>
              <a:t>DATEDIFF('Sales </a:t>
            </a:r>
            <a:r>
              <a:rPr lang="en-US" sz="1100" b="1" dirty="0" err="1">
                <a:solidFill>
                  <a:schemeClr val="accent6">
                    <a:lumMod val="50000"/>
                  </a:schemeClr>
                </a:solidFill>
              </a:rPr>
              <a:t>Summary_DATEDIFF</a:t>
            </a:r>
            <a:r>
              <a:rPr lang="en-US" sz="1100" b="1" dirty="0" smtClean="0">
                <a:solidFill>
                  <a:schemeClr val="accent6">
                    <a:lumMod val="50000"/>
                  </a:schemeClr>
                </a:solidFill>
              </a:rPr>
              <a:t>'[ Joining </a:t>
            </a:r>
            <a:r>
              <a:rPr lang="en-US" sz="1100" b="1" dirty="0">
                <a:solidFill>
                  <a:schemeClr val="accent6">
                    <a:lumMod val="50000"/>
                  </a:schemeClr>
                </a:solidFill>
              </a:rPr>
              <a:t>Date],TODAY(),YEAR) </a:t>
            </a:r>
          </a:p>
          <a:p>
            <a:pPr marL="0" indent="0">
              <a:buNone/>
            </a:pPr>
            <a:r>
              <a:rPr lang="en-US" sz="1100" b="1" dirty="0" smtClean="0">
                <a:solidFill>
                  <a:schemeClr val="accent6">
                    <a:lumMod val="50000"/>
                  </a:schemeClr>
                </a:solidFill>
              </a:rPr>
              <a:t>	</a:t>
            </a:r>
            <a:r>
              <a:rPr lang="en-US" sz="1100" b="1" u="sng" dirty="0" smtClean="0">
                <a:solidFill>
                  <a:schemeClr val="accent6">
                    <a:lumMod val="50000"/>
                  </a:schemeClr>
                </a:solidFill>
              </a:rPr>
              <a:t>Bonus </a:t>
            </a:r>
            <a:r>
              <a:rPr lang="en-US" sz="1100" b="1" u="sng" dirty="0">
                <a:solidFill>
                  <a:schemeClr val="accent6">
                    <a:lumMod val="50000"/>
                  </a:schemeClr>
                </a:solidFill>
              </a:rPr>
              <a:t>=</a:t>
            </a:r>
            <a:r>
              <a:rPr lang="en-US" sz="1100" b="1" dirty="0">
                <a:solidFill>
                  <a:schemeClr val="accent6">
                    <a:lumMod val="50000"/>
                  </a:schemeClr>
                </a:solidFill>
              </a:rPr>
              <a:t> IF(DATEDIFF('Sales </a:t>
            </a:r>
            <a:r>
              <a:rPr lang="en-US" sz="1100" b="1" dirty="0" err="1">
                <a:solidFill>
                  <a:schemeClr val="accent6">
                    <a:lumMod val="50000"/>
                  </a:schemeClr>
                </a:solidFill>
              </a:rPr>
              <a:t>Summary_DATEDIFF</a:t>
            </a:r>
            <a:r>
              <a:rPr lang="en-US" sz="1100" b="1" dirty="0">
                <a:solidFill>
                  <a:schemeClr val="accent6">
                    <a:lumMod val="50000"/>
                  </a:schemeClr>
                </a:solidFill>
              </a:rPr>
              <a:t>'[Joining Date],TODAY(),Year)&gt;3,"Eligible","Not Eligible")</a:t>
            </a:r>
          </a:p>
          <a:p>
            <a:pPr marL="0" indent="0">
              <a:buNone/>
            </a:pPr>
            <a:endParaRPr lang="en-US" sz="1100" dirty="0"/>
          </a:p>
          <a:p>
            <a:pPr marL="457188" lvl="1" indent="0">
              <a:buNone/>
            </a:pPr>
            <a:endParaRPr lang="en-US" sz="1100" b="1" dirty="0">
              <a:solidFill>
                <a:schemeClr val="accent6">
                  <a:lumMod val="50000"/>
                </a:schemeClr>
              </a:solidFill>
            </a:endParaRPr>
          </a:p>
        </p:txBody>
      </p:sp>
      <p:sp>
        <p:nvSpPr>
          <p:cNvPr id="21" name="Right Arrow 20"/>
          <p:cNvSpPr/>
          <p:nvPr/>
        </p:nvSpPr>
        <p:spPr>
          <a:xfrm>
            <a:off x="2804161" y="4164628"/>
            <a:ext cx="373380" cy="33879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4" name="Picture 23"/>
          <p:cNvPicPr>
            <a:picLocks noChangeAspect="1"/>
          </p:cNvPicPr>
          <p:nvPr/>
        </p:nvPicPr>
        <p:blipFill>
          <a:blip r:embed="rId5"/>
          <a:stretch>
            <a:fillRect/>
          </a:stretch>
        </p:blipFill>
        <p:spPr>
          <a:xfrm>
            <a:off x="3173595" y="3375661"/>
            <a:ext cx="4343399" cy="23848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1988575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a:spLocks noGrp="1"/>
          </p:cNvSpPr>
          <p:nvPr>
            <p:ph type="title"/>
          </p:nvPr>
        </p:nvSpPr>
        <p:spPr>
          <a:xfrm>
            <a:off x="499948" y="52495"/>
            <a:ext cx="11097319" cy="370880"/>
          </a:xfrm>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p>
            <a:r>
              <a:rPr lang="en-US" sz="2000" b="1" dirty="0" smtClean="0">
                <a:ln w="0"/>
                <a:solidFill>
                  <a:schemeClr val="tx1"/>
                </a:solidFill>
                <a:effectLst>
                  <a:outerShdw blurRad="38100" dist="38100" dir="2700000" algn="tl">
                    <a:srgbClr val="000000">
                      <a:alpha val="43137"/>
                    </a:srgbClr>
                  </a:outerShdw>
                </a:effectLst>
              </a:rPr>
              <a:t>USERELATIONSHIP DAX Functions</a:t>
            </a:r>
            <a:endParaRPr lang="en-US" sz="2000" b="1" dirty="0">
              <a:ln w="0"/>
              <a:solidFill>
                <a:schemeClr val="tx1"/>
              </a:solidFill>
              <a:effectLst>
                <a:outerShdw blurRad="38100" dist="38100" dir="2700000" algn="tl">
                  <a:srgbClr val="000000">
                    <a:alpha val="43137"/>
                  </a:srgbClr>
                </a:outerShdw>
              </a:effectLst>
              <a:latin typeface="+mn-lt"/>
              <a:ea typeface="+mn-ea"/>
              <a:cs typeface="+mn-cs"/>
            </a:endParaRPr>
          </a:p>
        </p:txBody>
      </p:sp>
      <p:sp>
        <p:nvSpPr>
          <p:cNvPr id="7" name="Content Placeholder 2"/>
          <p:cNvSpPr txBox="1">
            <a:spLocks/>
          </p:cNvSpPr>
          <p:nvPr/>
        </p:nvSpPr>
        <p:spPr>
          <a:xfrm>
            <a:off x="661266" y="621495"/>
            <a:ext cx="10579548" cy="2123807"/>
          </a:xfrm>
          <a:prstGeom prst="rect">
            <a:avLst/>
          </a:prstGeom>
        </p:spPr>
        <p:style>
          <a:lnRef idx="2">
            <a:schemeClr val="accent1"/>
          </a:lnRef>
          <a:fillRef idx="1">
            <a:schemeClr val="lt1"/>
          </a:fillRef>
          <a:effectRef idx="0">
            <a:schemeClr val="accent1"/>
          </a:effectRef>
          <a:fontRef idx="minor">
            <a:schemeClr val="dk1"/>
          </a:fontRef>
        </p:style>
        <p:txBody>
          <a:bodyPr vert="horz" lIns="91440" tIns="0" rIns="91440" bIns="365760" rtlCol="0" anchor="t">
            <a:noAutofit/>
          </a:bodyPr>
          <a:lstStyle>
            <a:lvl1pPr marL="285744" indent="-285744" defTabSz="457189">
              <a:spcBef>
                <a:spcPct val="20000"/>
              </a:spcBef>
              <a:spcAft>
                <a:spcPts val="600"/>
              </a:spcAft>
              <a:buClr>
                <a:schemeClr val="accent1"/>
              </a:buClr>
              <a:buSzPct val="115000"/>
              <a:buFont typeface="Arial"/>
              <a:buChar char="•"/>
              <a:defRPr cap="none">
                <a:effectLst/>
              </a:defRPr>
            </a:lvl1pPr>
            <a:lvl2pPr marL="742932" indent="-285744" defTabSz="457189">
              <a:spcBef>
                <a:spcPct val="20000"/>
              </a:spcBef>
              <a:spcAft>
                <a:spcPts val="600"/>
              </a:spcAft>
              <a:buClr>
                <a:schemeClr val="accent1"/>
              </a:buClr>
              <a:buSzPct val="115000"/>
              <a:buFont typeface="Arial"/>
              <a:buChar char="•"/>
              <a:defRPr sz="2000" cap="none">
                <a:effectLst/>
              </a:defRPr>
            </a:lvl2pPr>
            <a:lvl3pPr marL="1200121" indent="-285744" defTabSz="457189">
              <a:spcBef>
                <a:spcPct val="20000"/>
              </a:spcBef>
              <a:spcAft>
                <a:spcPts val="600"/>
              </a:spcAft>
              <a:buClr>
                <a:schemeClr val="accent1"/>
              </a:buClr>
              <a:buSzPct val="115000"/>
              <a:buFont typeface="Arial"/>
              <a:buChar char="•"/>
              <a:defRPr cap="none">
                <a:effectLst/>
              </a:defRPr>
            </a:lvl3pPr>
            <a:lvl4pPr marL="1543012" indent="-171446" defTabSz="457189">
              <a:spcBef>
                <a:spcPct val="20000"/>
              </a:spcBef>
              <a:spcAft>
                <a:spcPts val="600"/>
              </a:spcAft>
              <a:buClr>
                <a:schemeClr val="accent1"/>
              </a:buClr>
              <a:buSzPct val="115000"/>
              <a:buFont typeface="Arial"/>
              <a:buChar char="•"/>
              <a:defRPr sz="1600" cap="none">
                <a:effectLst/>
              </a:defRPr>
            </a:lvl4pPr>
            <a:lvl5pPr marL="2000201" indent="-171446" defTabSz="457189">
              <a:spcBef>
                <a:spcPct val="20000"/>
              </a:spcBef>
              <a:spcAft>
                <a:spcPts val="600"/>
              </a:spcAft>
              <a:buClr>
                <a:schemeClr val="accent1"/>
              </a:buClr>
              <a:buSzPct val="115000"/>
              <a:buFont typeface="Arial"/>
              <a:buChar char="•"/>
              <a:defRPr sz="1400" cap="none">
                <a:effectLst/>
              </a:defRPr>
            </a:lvl5pPr>
            <a:lvl6pPr marL="2514537" indent="-228594" defTabSz="457189">
              <a:spcBef>
                <a:spcPct val="20000"/>
              </a:spcBef>
              <a:spcAft>
                <a:spcPts val="600"/>
              </a:spcAft>
              <a:buClr>
                <a:schemeClr val="accent1"/>
              </a:buClr>
              <a:buSzPct val="115000"/>
              <a:buFont typeface="Arial"/>
              <a:buChar char="•"/>
              <a:defRPr sz="1400" cap="none">
                <a:effectLst/>
              </a:defRPr>
            </a:lvl6pPr>
            <a:lvl7pPr marL="2971726" indent="-228594" defTabSz="457189">
              <a:spcBef>
                <a:spcPct val="20000"/>
              </a:spcBef>
              <a:spcAft>
                <a:spcPts val="600"/>
              </a:spcAft>
              <a:buClr>
                <a:schemeClr val="accent1"/>
              </a:buClr>
              <a:buSzPct val="115000"/>
              <a:buFont typeface="Arial"/>
              <a:buChar char="•"/>
              <a:defRPr sz="1400" cap="none">
                <a:effectLst/>
              </a:defRPr>
            </a:lvl7pPr>
            <a:lvl8pPr marL="3428914" indent="-228594" defTabSz="457189">
              <a:spcBef>
                <a:spcPct val="20000"/>
              </a:spcBef>
              <a:spcAft>
                <a:spcPts val="600"/>
              </a:spcAft>
              <a:buClr>
                <a:schemeClr val="accent1"/>
              </a:buClr>
              <a:buSzPct val="115000"/>
              <a:buFont typeface="Arial"/>
              <a:buChar char="•"/>
              <a:defRPr sz="1400" cap="none">
                <a:effectLst/>
              </a:defRPr>
            </a:lvl8pPr>
            <a:lvl9pPr marL="3886103" indent="-228594" defTabSz="457189">
              <a:spcBef>
                <a:spcPct val="20000"/>
              </a:spcBef>
              <a:spcAft>
                <a:spcPts val="600"/>
              </a:spcAft>
              <a:buClr>
                <a:schemeClr val="accent1"/>
              </a:buClr>
              <a:buSzPct val="115000"/>
              <a:buFont typeface="Arial"/>
              <a:buChar char="•"/>
              <a:defRPr sz="1400" cap="none">
                <a:effectLst/>
              </a:defRPr>
            </a:lvl9pPr>
          </a:lstStyle>
          <a:p>
            <a:pPr marL="0" indent="0">
              <a:buNone/>
            </a:pPr>
            <a:r>
              <a:rPr lang="en-US" sz="1400" dirty="0"/>
              <a:t>If two tables are linked by more than one relationship, you can decide which relationship to activate by using </a:t>
            </a:r>
            <a:r>
              <a:rPr lang="en-US" sz="1400" dirty="0" smtClean="0">
                <a:solidFill>
                  <a:schemeClr val="tx1"/>
                </a:solidFill>
              </a:rPr>
              <a:t>USERELATIONSHIP</a:t>
            </a:r>
            <a:r>
              <a:rPr lang="en-US" sz="1400" dirty="0" smtClean="0"/>
              <a:t>.</a:t>
            </a:r>
          </a:p>
          <a:p>
            <a:pPr marL="537210" lvl="1" indent="-171450">
              <a:spcBef>
                <a:spcPts val="0"/>
              </a:spcBef>
              <a:spcAft>
                <a:spcPts val="0"/>
              </a:spcAft>
            </a:pPr>
            <a:r>
              <a:rPr lang="en-US" sz="1100" b="1" dirty="0" err="1" smtClean="0">
                <a:solidFill>
                  <a:schemeClr val="accent6">
                    <a:lumMod val="50000"/>
                  </a:schemeClr>
                </a:solidFill>
              </a:rPr>
              <a:t>SalesAmount_sum</a:t>
            </a:r>
            <a:r>
              <a:rPr lang="en-US" sz="1100" b="1" dirty="0" smtClean="0">
                <a:solidFill>
                  <a:schemeClr val="accent6">
                    <a:lumMod val="50000"/>
                  </a:schemeClr>
                </a:solidFill>
              </a:rPr>
              <a:t> = CALCULATE(SUM(</a:t>
            </a:r>
            <a:r>
              <a:rPr lang="en-US" sz="1100" b="1" dirty="0" err="1" smtClean="0">
                <a:solidFill>
                  <a:schemeClr val="accent6">
                    <a:lumMod val="50000"/>
                  </a:schemeClr>
                </a:solidFill>
              </a:rPr>
              <a:t>FactInternetSales</a:t>
            </a:r>
            <a:r>
              <a:rPr lang="en-US" sz="1100" b="1" dirty="0" smtClean="0">
                <a:solidFill>
                  <a:schemeClr val="accent6">
                    <a:lumMod val="50000"/>
                  </a:schemeClr>
                </a:solidFill>
              </a:rPr>
              <a:t>[</a:t>
            </a:r>
            <a:r>
              <a:rPr lang="en-US" sz="1100" b="1" dirty="0" err="1" smtClean="0">
                <a:solidFill>
                  <a:schemeClr val="accent6">
                    <a:lumMod val="50000"/>
                  </a:schemeClr>
                </a:solidFill>
              </a:rPr>
              <a:t>SalesAmount</a:t>
            </a:r>
            <a:r>
              <a:rPr lang="en-US" sz="1100" b="1" dirty="0" smtClean="0">
                <a:solidFill>
                  <a:schemeClr val="accent6">
                    <a:lumMod val="50000"/>
                  </a:schemeClr>
                </a:solidFill>
              </a:rPr>
              <a:t>]))  </a:t>
            </a:r>
            <a:r>
              <a:rPr lang="en-US" sz="1100" b="1" dirty="0" smtClean="0">
                <a:solidFill>
                  <a:schemeClr val="accent5">
                    <a:lumMod val="50000"/>
                  </a:schemeClr>
                </a:solidFill>
                <a:sym typeface="Wingdings" panose="05000000000000000000" pitchFamily="2" charset="2"/>
              </a:rPr>
              <a:t></a:t>
            </a:r>
            <a:r>
              <a:rPr lang="en-US" sz="1100" b="1" dirty="0" smtClean="0">
                <a:solidFill>
                  <a:schemeClr val="accent5">
                    <a:lumMod val="50000"/>
                  </a:schemeClr>
                </a:solidFill>
              </a:rPr>
              <a:t> calculated sum Sales Amount</a:t>
            </a:r>
          </a:p>
          <a:p>
            <a:pPr marL="537210" lvl="1" indent="-171450">
              <a:spcBef>
                <a:spcPts val="0"/>
              </a:spcBef>
              <a:spcAft>
                <a:spcPts val="0"/>
              </a:spcAft>
            </a:pPr>
            <a:r>
              <a:rPr lang="en-US" sz="1100" b="1" dirty="0" err="1" smtClean="0">
                <a:solidFill>
                  <a:schemeClr val="accent6">
                    <a:lumMod val="50000"/>
                  </a:schemeClr>
                </a:solidFill>
              </a:rPr>
              <a:t>SalesAmount_DueDate</a:t>
            </a:r>
            <a:r>
              <a:rPr lang="en-US" sz="1100" b="1" dirty="0" smtClean="0">
                <a:solidFill>
                  <a:schemeClr val="accent6">
                    <a:lumMod val="50000"/>
                  </a:schemeClr>
                </a:solidFill>
              </a:rPr>
              <a:t> </a:t>
            </a:r>
            <a:r>
              <a:rPr lang="en-US" sz="1100" b="1" dirty="0">
                <a:solidFill>
                  <a:schemeClr val="accent6">
                    <a:lumMod val="50000"/>
                  </a:schemeClr>
                </a:solidFill>
              </a:rPr>
              <a:t>= CALCULATE(SUM(</a:t>
            </a:r>
            <a:r>
              <a:rPr lang="en-US" sz="1100" b="1" dirty="0" err="1">
                <a:solidFill>
                  <a:schemeClr val="accent6">
                    <a:lumMod val="50000"/>
                  </a:schemeClr>
                </a:solidFill>
              </a:rPr>
              <a:t>FactInternetSales</a:t>
            </a:r>
            <a:r>
              <a:rPr lang="en-US" sz="1100" b="1" dirty="0">
                <a:solidFill>
                  <a:schemeClr val="accent6">
                    <a:lumMod val="50000"/>
                  </a:schemeClr>
                </a:solidFill>
              </a:rPr>
              <a:t>[</a:t>
            </a:r>
            <a:r>
              <a:rPr lang="en-US" sz="1100" b="1" dirty="0" err="1">
                <a:solidFill>
                  <a:schemeClr val="accent6">
                    <a:lumMod val="50000"/>
                  </a:schemeClr>
                </a:solidFill>
              </a:rPr>
              <a:t>SalesAmount</a:t>
            </a:r>
            <a:r>
              <a:rPr lang="en-US" sz="1100" b="1" dirty="0">
                <a:solidFill>
                  <a:schemeClr val="accent6">
                    <a:lumMod val="50000"/>
                  </a:schemeClr>
                </a:solidFill>
              </a:rPr>
              <a:t>])) </a:t>
            </a:r>
            <a:r>
              <a:rPr lang="en-US" sz="1100" b="1" dirty="0">
                <a:solidFill>
                  <a:schemeClr val="accent5">
                    <a:lumMod val="50000"/>
                  </a:schemeClr>
                </a:solidFill>
                <a:sym typeface="Wingdings" panose="05000000000000000000" pitchFamily="2" charset="2"/>
              </a:rPr>
              <a:t></a:t>
            </a:r>
            <a:r>
              <a:rPr lang="en-US" sz="1100" b="1" dirty="0">
                <a:solidFill>
                  <a:schemeClr val="accent5">
                    <a:lumMod val="50000"/>
                  </a:schemeClr>
                </a:solidFill>
              </a:rPr>
              <a:t> calculated Due date wise Sales Amount</a:t>
            </a:r>
          </a:p>
          <a:p>
            <a:pPr marL="537210" lvl="1" indent="-171450">
              <a:spcBef>
                <a:spcPts val="0"/>
              </a:spcBef>
              <a:spcAft>
                <a:spcPts val="0"/>
              </a:spcAft>
            </a:pPr>
            <a:r>
              <a:rPr lang="en-US" sz="1100" b="1" dirty="0" err="1">
                <a:solidFill>
                  <a:schemeClr val="accent6">
                    <a:lumMod val="50000"/>
                  </a:schemeClr>
                </a:solidFill>
              </a:rPr>
              <a:t>SalesAmount_OrderDate</a:t>
            </a:r>
            <a:r>
              <a:rPr lang="en-US" sz="1100" b="1" dirty="0">
                <a:solidFill>
                  <a:schemeClr val="accent6">
                    <a:lumMod val="50000"/>
                  </a:schemeClr>
                </a:solidFill>
              </a:rPr>
              <a:t> = CALCULATE(</a:t>
            </a:r>
          </a:p>
          <a:p>
            <a:pPr marL="365760" lvl="1" indent="0">
              <a:spcBef>
                <a:spcPts val="0"/>
              </a:spcBef>
              <a:spcAft>
                <a:spcPts val="0"/>
              </a:spcAft>
              <a:buNone/>
            </a:pPr>
            <a:r>
              <a:rPr lang="en-US" sz="1100" b="1" dirty="0">
                <a:solidFill>
                  <a:schemeClr val="accent6">
                    <a:lumMod val="50000"/>
                  </a:schemeClr>
                </a:solidFill>
              </a:rPr>
              <a:t>           </a:t>
            </a:r>
            <a:r>
              <a:rPr lang="en-US" sz="1100" b="1" dirty="0" smtClean="0">
                <a:solidFill>
                  <a:schemeClr val="accent6">
                    <a:lumMod val="50000"/>
                  </a:schemeClr>
                </a:solidFill>
              </a:rPr>
              <a:t>[</a:t>
            </a:r>
            <a:r>
              <a:rPr lang="en-US" sz="1100" b="1" dirty="0" err="1">
                <a:solidFill>
                  <a:schemeClr val="accent6">
                    <a:lumMod val="50000"/>
                  </a:schemeClr>
                </a:solidFill>
              </a:rPr>
              <a:t>SalesAmount_sum</a:t>
            </a:r>
            <a:r>
              <a:rPr lang="en-US" sz="1100" b="1" dirty="0">
                <a:solidFill>
                  <a:schemeClr val="accent6">
                    <a:lumMod val="50000"/>
                  </a:schemeClr>
                </a:solidFill>
              </a:rPr>
              <a:t>],</a:t>
            </a:r>
          </a:p>
          <a:p>
            <a:pPr marL="365760" lvl="1" indent="0">
              <a:spcBef>
                <a:spcPts val="0"/>
              </a:spcBef>
              <a:spcAft>
                <a:spcPts val="0"/>
              </a:spcAft>
              <a:buNone/>
            </a:pPr>
            <a:r>
              <a:rPr lang="en-US" sz="1100" b="1" dirty="0">
                <a:solidFill>
                  <a:schemeClr val="accent6">
                    <a:lumMod val="50000"/>
                  </a:schemeClr>
                </a:solidFill>
              </a:rPr>
              <a:t>           </a:t>
            </a:r>
            <a:r>
              <a:rPr lang="en-US" sz="1100" b="1" dirty="0" smtClean="0">
                <a:solidFill>
                  <a:schemeClr val="accent6">
                    <a:lumMod val="50000"/>
                  </a:schemeClr>
                </a:solidFill>
              </a:rPr>
              <a:t>USERELATIONSHIP(</a:t>
            </a:r>
            <a:r>
              <a:rPr lang="en-US" sz="1100" b="1" dirty="0" err="1" smtClean="0">
                <a:solidFill>
                  <a:schemeClr val="accent6">
                    <a:lumMod val="50000"/>
                  </a:schemeClr>
                </a:solidFill>
              </a:rPr>
              <a:t>FactInternetSales</a:t>
            </a:r>
            <a:r>
              <a:rPr lang="en-US" sz="1100" b="1" dirty="0" smtClean="0">
                <a:solidFill>
                  <a:schemeClr val="accent6">
                    <a:lumMod val="50000"/>
                  </a:schemeClr>
                </a:solidFill>
              </a:rPr>
              <a:t>[</a:t>
            </a:r>
            <a:r>
              <a:rPr lang="en-US" sz="1100" b="1" dirty="0" err="1" smtClean="0">
                <a:solidFill>
                  <a:schemeClr val="accent6">
                    <a:lumMod val="50000"/>
                  </a:schemeClr>
                </a:solidFill>
              </a:rPr>
              <a:t>OrderDateKey</a:t>
            </a:r>
            <a:r>
              <a:rPr lang="en-US" sz="1100" b="1" dirty="0">
                <a:solidFill>
                  <a:schemeClr val="accent6">
                    <a:lumMod val="50000"/>
                  </a:schemeClr>
                </a:solidFill>
              </a:rPr>
              <a:t>],</a:t>
            </a:r>
            <a:r>
              <a:rPr lang="en-US" sz="1100" b="1" dirty="0" err="1">
                <a:solidFill>
                  <a:schemeClr val="accent6">
                    <a:lumMod val="50000"/>
                  </a:schemeClr>
                </a:solidFill>
              </a:rPr>
              <a:t>DimDate</a:t>
            </a:r>
            <a:r>
              <a:rPr lang="en-US" sz="1100" b="1" dirty="0">
                <a:solidFill>
                  <a:schemeClr val="accent6">
                    <a:lumMod val="50000"/>
                  </a:schemeClr>
                </a:solidFill>
              </a:rPr>
              <a:t>[</a:t>
            </a:r>
            <a:r>
              <a:rPr lang="en-US" sz="1100" b="1" dirty="0" err="1">
                <a:solidFill>
                  <a:schemeClr val="accent6">
                    <a:lumMod val="50000"/>
                  </a:schemeClr>
                </a:solidFill>
              </a:rPr>
              <a:t>DateKey</a:t>
            </a:r>
            <a:r>
              <a:rPr lang="en-US" sz="1100" b="1" dirty="0">
                <a:solidFill>
                  <a:schemeClr val="accent6">
                    <a:lumMod val="50000"/>
                  </a:schemeClr>
                </a:solidFill>
              </a:rPr>
              <a:t>]))  </a:t>
            </a:r>
            <a:r>
              <a:rPr lang="en-US" sz="1100" b="1" dirty="0">
                <a:solidFill>
                  <a:schemeClr val="accent5">
                    <a:lumMod val="50000"/>
                  </a:schemeClr>
                </a:solidFill>
                <a:sym typeface="Wingdings" panose="05000000000000000000" pitchFamily="2" charset="2"/>
              </a:rPr>
              <a:t></a:t>
            </a:r>
            <a:r>
              <a:rPr lang="en-US" sz="1100" b="1" dirty="0">
                <a:solidFill>
                  <a:schemeClr val="accent5">
                    <a:lumMod val="50000"/>
                  </a:schemeClr>
                </a:solidFill>
              </a:rPr>
              <a:t> Calculate Order Date wise sales Amount</a:t>
            </a:r>
          </a:p>
          <a:p>
            <a:pPr marL="365760" lvl="1" indent="0">
              <a:spcBef>
                <a:spcPts val="0"/>
              </a:spcBef>
              <a:spcAft>
                <a:spcPts val="0"/>
              </a:spcAft>
              <a:buNone/>
            </a:pPr>
            <a:r>
              <a:rPr lang="en-US" sz="1100" b="1" dirty="0">
                <a:solidFill>
                  <a:schemeClr val="accent6">
                    <a:lumMod val="50000"/>
                  </a:schemeClr>
                </a:solidFill>
              </a:rPr>
              <a:t> </a:t>
            </a:r>
          </a:p>
          <a:p>
            <a:pPr marL="537210" lvl="1" indent="-171450">
              <a:spcBef>
                <a:spcPts val="0"/>
              </a:spcBef>
              <a:spcAft>
                <a:spcPts val="0"/>
              </a:spcAft>
            </a:pPr>
            <a:r>
              <a:rPr lang="en-US" sz="1100" b="1" dirty="0" err="1">
                <a:solidFill>
                  <a:schemeClr val="accent6">
                    <a:lumMod val="50000"/>
                  </a:schemeClr>
                </a:solidFill>
              </a:rPr>
              <a:t>SalesAmount_shipdate</a:t>
            </a:r>
            <a:r>
              <a:rPr lang="en-US" sz="1100" b="1" dirty="0">
                <a:solidFill>
                  <a:schemeClr val="accent6">
                    <a:lumMod val="50000"/>
                  </a:schemeClr>
                </a:solidFill>
              </a:rPr>
              <a:t> = CALCULATE(</a:t>
            </a:r>
          </a:p>
          <a:p>
            <a:pPr marL="365760" lvl="1" indent="0">
              <a:spcBef>
                <a:spcPts val="0"/>
              </a:spcBef>
              <a:spcAft>
                <a:spcPts val="0"/>
              </a:spcAft>
              <a:buNone/>
            </a:pPr>
            <a:r>
              <a:rPr lang="en-US" sz="1100" b="1" dirty="0">
                <a:solidFill>
                  <a:schemeClr val="accent6">
                    <a:lumMod val="50000"/>
                  </a:schemeClr>
                </a:solidFill>
              </a:rPr>
              <a:t>         </a:t>
            </a:r>
            <a:r>
              <a:rPr lang="en-US" sz="1100" b="1" dirty="0" err="1" smtClean="0">
                <a:solidFill>
                  <a:schemeClr val="accent6">
                    <a:lumMod val="50000"/>
                  </a:schemeClr>
                </a:solidFill>
              </a:rPr>
              <a:t>FactInternetSales</a:t>
            </a:r>
            <a:r>
              <a:rPr lang="en-US" sz="1100" b="1" dirty="0" smtClean="0">
                <a:solidFill>
                  <a:schemeClr val="accent6">
                    <a:lumMod val="50000"/>
                  </a:schemeClr>
                </a:solidFill>
              </a:rPr>
              <a:t>[</a:t>
            </a:r>
            <a:r>
              <a:rPr lang="en-US" sz="1100" b="1" dirty="0" err="1" smtClean="0">
                <a:solidFill>
                  <a:schemeClr val="accent6">
                    <a:lumMod val="50000"/>
                  </a:schemeClr>
                </a:solidFill>
              </a:rPr>
              <a:t>SalesAmount_sum</a:t>
            </a:r>
            <a:r>
              <a:rPr lang="en-US" sz="1100" b="1" dirty="0">
                <a:solidFill>
                  <a:schemeClr val="accent6">
                    <a:lumMod val="50000"/>
                  </a:schemeClr>
                </a:solidFill>
              </a:rPr>
              <a:t>],</a:t>
            </a:r>
          </a:p>
          <a:p>
            <a:pPr marL="365760" lvl="1" indent="0">
              <a:spcBef>
                <a:spcPts val="0"/>
              </a:spcBef>
              <a:spcAft>
                <a:spcPts val="0"/>
              </a:spcAft>
              <a:buNone/>
            </a:pPr>
            <a:r>
              <a:rPr lang="en-US" sz="1100" b="1" dirty="0">
                <a:solidFill>
                  <a:schemeClr val="accent6">
                    <a:lumMod val="50000"/>
                  </a:schemeClr>
                </a:solidFill>
              </a:rPr>
              <a:t>         </a:t>
            </a:r>
            <a:r>
              <a:rPr lang="en-US" sz="1100" b="1" dirty="0" smtClean="0">
                <a:solidFill>
                  <a:schemeClr val="accent6">
                    <a:lumMod val="50000"/>
                  </a:schemeClr>
                </a:solidFill>
              </a:rPr>
              <a:t>USERELATIONSHIP(</a:t>
            </a:r>
            <a:r>
              <a:rPr lang="en-US" sz="1100" b="1" dirty="0" err="1" smtClean="0">
                <a:solidFill>
                  <a:schemeClr val="accent6">
                    <a:lumMod val="50000"/>
                  </a:schemeClr>
                </a:solidFill>
              </a:rPr>
              <a:t>FactInternetSales</a:t>
            </a:r>
            <a:r>
              <a:rPr lang="en-US" sz="1100" b="1" dirty="0" smtClean="0">
                <a:solidFill>
                  <a:schemeClr val="accent6">
                    <a:lumMod val="50000"/>
                  </a:schemeClr>
                </a:solidFill>
              </a:rPr>
              <a:t>[</a:t>
            </a:r>
            <a:r>
              <a:rPr lang="en-US" sz="1100" b="1" dirty="0" err="1" smtClean="0">
                <a:solidFill>
                  <a:schemeClr val="accent6">
                    <a:lumMod val="50000"/>
                  </a:schemeClr>
                </a:solidFill>
              </a:rPr>
              <a:t>ShipDateKey</a:t>
            </a:r>
            <a:r>
              <a:rPr lang="en-US" sz="1100" b="1" dirty="0">
                <a:solidFill>
                  <a:schemeClr val="accent6">
                    <a:lumMod val="50000"/>
                  </a:schemeClr>
                </a:solidFill>
              </a:rPr>
              <a:t>],</a:t>
            </a:r>
            <a:r>
              <a:rPr lang="en-US" sz="1100" b="1" dirty="0" err="1">
                <a:solidFill>
                  <a:schemeClr val="accent6">
                    <a:lumMod val="50000"/>
                  </a:schemeClr>
                </a:solidFill>
              </a:rPr>
              <a:t>DimDate</a:t>
            </a:r>
            <a:r>
              <a:rPr lang="en-US" sz="1100" b="1" dirty="0">
                <a:solidFill>
                  <a:schemeClr val="accent6">
                    <a:lumMod val="50000"/>
                  </a:schemeClr>
                </a:solidFill>
              </a:rPr>
              <a:t>[</a:t>
            </a:r>
            <a:r>
              <a:rPr lang="en-US" sz="1100" b="1" dirty="0" err="1">
                <a:solidFill>
                  <a:schemeClr val="accent6">
                    <a:lumMod val="50000"/>
                  </a:schemeClr>
                </a:solidFill>
              </a:rPr>
              <a:t>DateKey</a:t>
            </a:r>
            <a:r>
              <a:rPr lang="en-US" sz="1100" b="1" dirty="0">
                <a:solidFill>
                  <a:schemeClr val="accent6">
                    <a:lumMod val="50000"/>
                  </a:schemeClr>
                </a:solidFill>
              </a:rPr>
              <a:t>])) </a:t>
            </a:r>
            <a:r>
              <a:rPr lang="en-US" sz="1100" b="1" dirty="0">
                <a:solidFill>
                  <a:schemeClr val="accent5">
                    <a:lumMod val="50000"/>
                  </a:schemeClr>
                </a:solidFill>
                <a:sym typeface="Wingdings" panose="05000000000000000000" pitchFamily="2" charset="2"/>
              </a:rPr>
              <a:t></a:t>
            </a:r>
            <a:r>
              <a:rPr lang="en-US" sz="1100" b="1" dirty="0">
                <a:solidFill>
                  <a:schemeClr val="accent5">
                    <a:lumMod val="50000"/>
                  </a:schemeClr>
                </a:solidFill>
              </a:rPr>
              <a:t> Calculate Ship Date wise sales amount</a:t>
            </a:r>
          </a:p>
          <a:p>
            <a:pPr marL="0" indent="0">
              <a:buNone/>
            </a:pPr>
            <a:endParaRPr lang="en-US" sz="1100" dirty="0"/>
          </a:p>
          <a:p>
            <a:pPr marL="457188" lvl="1" indent="0">
              <a:buNone/>
            </a:pPr>
            <a:endParaRPr lang="en-US" sz="1100" b="1" dirty="0">
              <a:solidFill>
                <a:schemeClr val="accent6">
                  <a:lumMod val="50000"/>
                </a:schemeClr>
              </a:solidFill>
            </a:endParaRPr>
          </a:p>
        </p:txBody>
      </p:sp>
      <p:pic>
        <p:nvPicPr>
          <p:cNvPr id="3" name="Picture 2"/>
          <p:cNvPicPr>
            <a:picLocks noChangeAspect="1"/>
          </p:cNvPicPr>
          <p:nvPr/>
        </p:nvPicPr>
        <p:blipFill>
          <a:blip r:embed="rId3"/>
          <a:stretch>
            <a:fillRect/>
          </a:stretch>
        </p:blipFill>
        <p:spPr>
          <a:xfrm>
            <a:off x="870256" y="3324028"/>
            <a:ext cx="3906695" cy="2744710"/>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a:stretch>
            <a:fillRect/>
          </a:stretch>
        </p:blipFill>
        <p:spPr>
          <a:xfrm>
            <a:off x="5796772" y="3300379"/>
            <a:ext cx="5800495" cy="2919081"/>
          </a:xfrm>
          <a:prstGeom prst="rect">
            <a:avLst/>
          </a:prstGeom>
          <a:ln>
            <a:noFill/>
          </a:ln>
          <a:effectLst>
            <a:outerShdw blurRad="292100" dist="139700" dir="2700000" algn="tl" rotWithShape="0">
              <a:srgbClr val="333333">
                <a:alpha val="65000"/>
              </a:srgbClr>
            </a:outerShdw>
          </a:effectLst>
        </p:spPr>
      </p:pic>
      <p:sp>
        <p:nvSpPr>
          <p:cNvPr id="9" name="Down Arrow 8"/>
          <p:cNvSpPr/>
          <p:nvPr/>
        </p:nvSpPr>
        <p:spPr>
          <a:xfrm>
            <a:off x="8037521" y="2745302"/>
            <a:ext cx="641395" cy="578726"/>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68697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a:spLocks noGrp="1"/>
          </p:cNvSpPr>
          <p:nvPr>
            <p:ph type="title"/>
          </p:nvPr>
        </p:nvSpPr>
        <p:spPr>
          <a:xfrm>
            <a:off x="499948" y="52495"/>
            <a:ext cx="11097319" cy="370880"/>
          </a:xfrm>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p>
            <a:r>
              <a:rPr lang="en-US" sz="2000" b="1" dirty="0" smtClean="0">
                <a:ln w="0"/>
                <a:solidFill>
                  <a:schemeClr val="tx1"/>
                </a:solidFill>
                <a:effectLst>
                  <a:outerShdw blurRad="38100" dist="38100" dir="2700000" algn="tl">
                    <a:srgbClr val="000000">
                      <a:alpha val="43137"/>
                    </a:srgbClr>
                  </a:outerShdw>
                </a:effectLst>
              </a:rPr>
              <a:t>Logical DAX Functions</a:t>
            </a:r>
            <a:endParaRPr lang="en-US" sz="2000" b="1" dirty="0">
              <a:ln w="0"/>
              <a:solidFill>
                <a:schemeClr val="tx1"/>
              </a:solidFill>
              <a:effectLst>
                <a:outerShdw blurRad="38100" dist="38100" dir="2700000" algn="tl">
                  <a:srgbClr val="000000">
                    <a:alpha val="43137"/>
                  </a:srgbClr>
                </a:outerShdw>
              </a:effectLst>
              <a:latin typeface="+mn-lt"/>
              <a:ea typeface="+mn-ea"/>
              <a:cs typeface="+mn-cs"/>
            </a:endParaRPr>
          </a:p>
        </p:txBody>
      </p:sp>
      <p:sp>
        <p:nvSpPr>
          <p:cNvPr id="7" name="Content Placeholder 2"/>
          <p:cNvSpPr txBox="1">
            <a:spLocks/>
          </p:cNvSpPr>
          <p:nvPr/>
        </p:nvSpPr>
        <p:spPr>
          <a:xfrm>
            <a:off x="638504" y="621495"/>
            <a:ext cx="5068613" cy="5574353"/>
          </a:xfrm>
          <a:prstGeom prst="rect">
            <a:avLst/>
          </a:prstGeom>
        </p:spPr>
        <p:style>
          <a:lnRef idx="2">
            <a:schemeClr val="accent1"/>
          </a:lnRef>
          <a:fillRef idx="1">
            <a:schemeClr val="lt1"/>
          </a:fillRef>
          <a:effectRef idx="0">
            <a:schemeClr val="accent1"/>
          </a:effectRef>
          <a:fontRef idx="minor">
            <a:schemeClr val="dk1"/>
          </a:fontRef>
        </p:style>
        <p:txBody>
          <a:bodyPr vert="horz" lIns="91440" tIns="0" rIns="91440" bIns="365760" rtlCol="0" anchor="t">
            <a:noAutofit/>
          </a:bodyPr>
          <a:lstStyle>
            <a:lvl1pPr marL="285744" indent="-285744" defTabSz="457189">
              <a:spcBef>
                <a:spcPct val="20000"/>
              </a:spcBef>
              <a:spcAft>
                <a:spcPts val="600"/>
              </a:spcAft>
              <a:buClr>
                <a:schemeClr val="accent1"/>
              </a:buClr>
              <a:buSzPct val="115000"/>
              <a:buFont typeface="Arial"/>
              <a:buChar char="•"/>
              <a:defRPr cap="none">
                <a:effectLst/>
              </a:defRPr>
            </a:lvl1pPr>
            <a:lvl2pPr marL="742932" indent="-285744" defTabSz="457189">
              <a:spcBef>
                <a:spcPct val="20000"/>
              </a:spcBef>
              <a:spcAft>
                <a:spcPts val="600"/>
              </a:spcAft>
              <a:buClr>
                <a:schemeClr val="accent1"/>
              </a:buClr>
              <a:buSzPct val="115000"/>
              <a:buFont typeface="Arial"/>
              <a:buChar char="•"/>
              <a:defRPr sz="2000" cap="none">
                <a:effectLst/>
              </a:defRPr>
            </a:lvl2pPr>
            <a:lvl3pPr marL="1200121" indent="-285744" defTabSz="457189">
              <a:spcBef>
                <a:spcPct val="20000"/>
              </a:spcBef>
              <a:spcAft>
                <a:spcPts val="600"/>
              </a:spcAft>
              <a:buClr>
                <a:schemeClr val="accent1"/>
              </a:buClr>
              <a:buSzPct val="115000"/>
              <a:buFont typeface="Arial"/>
              <a:buChar char="•"/>
              <a:defRPr cap="none">
                <a:effectLst/>
              </a:defRPr>
            </a:lvl3pPr>
            <a:lvl4pPr marL="1543012" indent="-171446" defTabSz="457189">
              <a:spcBef>
                <a:spcPct val="20000"/>
              </a:spcBef>
              <a:spcAft>
                <a:spcPts val="600"/>
              </a:spcAft>
              <a:buClr>
                <a:schemeClr val="accent1"/>
              </a:buClr>
              <a:buSzPct val="115000"/>
              <a:buFont typeface="Arial"/>
              <a:buChar char="•"/>
              <a:defRPr sz="1600" cap="none">
                <a:effectLst/>
              </a:defRPr>
            </a:lvl4pPr>
            <a:lvl5pPr marL="2000201" indent="-171446" defTabSz="457189">
              <a:spcBef>
                <a:spcPct val="20000"/>
              </a:spcBef>
              <a:spcAft>
                <a:spcPts val="600"/>
              </a:spcAft>
              <a:buClr>
                <a:schemeClr val="accent1"/>
              </a:buClr>
              <a:buSzPct val="115000"/>
              <a:buFont typeface="Arial"/>
              <a:buChar char="•"/>
              <a:defRPr sz="1400" cap="none">
                <a:effectLst/>
              </a:defRPr>
            </a:lvl5pPr>
            <a:lvl6pPr marL="2514537" indent="-228594" defTabSz="457189">
              <a:spcBef>
                <a:spcPct val="20000"/>
              </a:spcBef>
              <a:spcAft>
                <a:spcPts val="600"/>
              </a:spcAft>
              <a:buClr>
                <a:schemeClr val="accent1"/>
              </a:buClr>
              <a:buSzPct val="115000"/>
              <a:buFont typeface="Arial"/>
              <a:buChar char="•"/>
              <a:defRPr sz="1400" cap="none">
                <a:effectLst/>
              </a:defRPr>
            </a:lvl6pPr>
            <a:lvl7pPr marL="2971726" indent="-228594" defTabSz="457189">
              <a:spcBef>
                <a:spcPct val="20000"/>
              </a:spcBef>
              <a:spcAft>
                <a:spcPts val="600"/>
              </a:spcAft>
              <a:buClr>
                <a:schemeClr val="accent1"/>
              </a:buClr>
              <a:buSzPct val="115000"/>
              <a:buFont typeface="Arial"/>
              <a:buChar char="•"/>
              <a:defRPr sz="1400" cap="none">
                <a:effectLst/>
              </a:defRPr>
            </a:lvl7pPr>
            <a:lvl8pPr marL="3428914" indent="-228594" defTabSz="457189">
              <a:spcBef>
                <a:spcPct val="20000"/>
              </a:spcBef>
              <a:spcAft>
                <a:spcPts val="600"/>
              </a:spcAft>
              <a:buClr>
                <a:schemeClr val="accent1"/>
              </a:buClr>
              <a:buSzPct val="115000"/>
              <a:buFont typeface="Arial"/>
              <a:buChar char="•"/>
              <a:defRPr sz="1400" cap="none">
                <a:effectLst/>
              </a:defRPr>
            </a:lvl8pPr>
            <a:lvl9pPr marL="3886103" indent="-228594" defTabSz="457189">
              <a:spcBef>
                <a:spcPct val="20000"/>
              </a:spcBef>
              <a:spcAft>
                <a:spcPts val="600"/>
              </a:spcAft>
              <a:buClr>
                <a:schemeClr val="accent1"/>
              </a:buClr>
              <a:buSzPct val="115000"/>
              <a:buFont typeface="Arial"/>
              <a:buChar char="•"/>
              <a:defRPr sz="1400" cap="none">
                <a:effectLst/>
              </a:defRPr>
            </a:lvl9pPr>
          </a:lstStyle>
          <a:p>
            <a:pPr marL="0" lvl="1" indent="0">
              <a:spcBef>
                <a:spcPts val="0"/>
              </a:spcBef>
              <a:spcAft>
                <a:spcPts val="0"/>
              </a:spcAft>
              <a:buNone/>
            </a:pPr>
            <a:endParaRPr lang="en-US" sz="900" b="1" u="sng" dirty="0"/>
          </a:p>
          <a:p>
            <a:pPr marL="0" lvl="1" indent="0">
              <a:spcBef>
                <a:spcPts val="0"/>
              </a:spcBef>
              <a:spcAft>
                <a:spcPts val="0"/>
              </a:spcAft>
              <a:buNone/>
            </a:pPr>
            <a:r>
              <a:rPr lang="en-US" sz="1100" b="1" u="sng" dirty="0" smtClean="0">
                <a:solidFill>
                  <a:schemeClr val="tx1"/>
                </a:solidFill>
              </a:rPr>
              <a:t>Create Calculated Columns</a:t>
            </a:r>
          </a:p>
          <a:p>
            <a:pPr marL="0" lvl="1" indent="0">
              <a:spcBef>
                <a:spcPts val="0"/>
              </a:spcBef>
              <a:spcAft>
                <a:spcPts val="0"/>
              </a:spcAft>
              <a:buNone/>
            </a:pPr>
            <a:endParaRPr lang="en-US" sz="900" b="1" u="sng" dirty="0">
              <a:solidFill>
                <a:schemeClr val="tx1"/>
              </a:solidFill>
            </a:endParaRPr>
          </a:p>
          <a:p>
            <a:pPr marL="171450" lvl="1" indent="-171450">
              <a:spcBef>
                <a:spcPts val="0"/>
              </a:spcBef>
              <a:spcAft>
                <a:spcPts val="0"/>
              </a:spcAft>
            </a:pPr>
            <a:r>
              <a:rPr lang="en-US" sz="1200" b="1" dirty="0" smtClean="0">
                <a:solidFill>
                  <a:schemeClr val="tx1"/>
                </a:solidFill>
              </a:rPr>
              <a:t>SWITCH</a:t>
            </a:r>
            <a:r>
              <a:rPr lang="en-US" sz="1200" b="1" dirty="0">
                <a:solidFill>
                  <a:schemeClr val="tx1"/>
                </a:solidFill>
              </a:rPr>
              <a:t>:-</a:t>
            </a:r>
          </a:p>
          <a:p>
            <a:pPr marL="365760" lvl="1" indent="0">
              <a:spcBef>
                <a:spcPts val="0"/>
              </a:spcBef>
              <a:spcAft>
                <a:spcPts val="0"/>
              </a:spcAft>
              <a:buNone/>
            </a:pPr>
            <a:r>
              <a:rPr lang="en-US" sz="1200" b="1" dirty="0">
                <a:solidFill>
                  <a:schemeClr val="accent6">
                    <a:lumMod val="50000"/>
                  </a:schemeClr>
                </a:solidFill>
              </a:rPr>
              <a:t>COUNTRY_CODE = SWITCH('Sales Summary'[Country],"</a:t>
            </a:r>
            <a:r>
              <a:rPr lang="en-US" sz="1200" b="1" dirty="0" err="1">
                <a:solidFill>
                  <a:schemeClr val="accent6">
                    <a:lumMod val="50000"/>
                  </a:schemeClr>
                </a:solidFill>
              </a:rPr>
              <a:t>Canada","CA","Germany","GE","France","FR","No</a:t>
            </a:r>
            <a:r>
              <a:rPr lang="en-US" sz="1200" b="1" dirty="0">
                <a:solidFill>
                  <a:schemeClr val="accent6">
                    <a:lumMod val="50000"/>
                  </a:schemeClr>
                </a:solidFill>
              </a:rPr>
              <a:t> Match") </a:t>
            </a:r>
          </a:p>
          <a:p>
            <a:pPr marL="171450" lvl="1" indent="-171450">
              <a:spcBef>
                <a:spcPts val="0"/>
              </a:spcBef>
              <a:spcAft>
                <a:spcPts val="0"/>
              </a:spcAft>
            </a:pPr>
            <a:r>
              <a:rPr lang="en-US" sz="1200" b="1" dirty="0">
                <a:solidFill>
                  <a:schemeClr val="tx1"/>
                </a:solidFill>
              </a:rPr>
              <a:t>IN</a:t>
            </a:r>
            <a:r>
              <a:rPr lang="en-US" sz="1200" b="1" dirty="0">
                <a:solidFill>
                  <a:schemeClr val="accent6">
                    <a:lumMod val="50000"/>
                  </a:schemeClr>
                </a:solidFill>
              </a:rPr>
              <a:t>:-</a:t>
            </a:r>
          </a:p>
          <a:p>
            <a:pPr marL="365760" lvl="1" indent="0">
              <a:spcBef>
                <a:spcPts val="0"/>
              </a:spcBef>
              <a:spcAft>
                <a:spcPts val="0"/>
              </a:spcAft>
              <a:buNone/>
            </a:pPr>
            <a:r>
              <a:rPr lang="en-US" sz="1200" b="1" dirty="0">
                <a:solidFill>
                  <a:schemeClr val="accent6">
                    <a:lumMod val="50000"/>
                  </a:schemeClr>
                </a:solidFill>
              </a:rPr>
              <a:t>IN Function = CALCULATE(SUM('Sales Summary'[</a:t>
            </a:r>
            <a:r>
              <a:rPr lang="en-US" sz="1200" b="1" dirty="0" err="1">
                <a:solidFill>
                  <a:schemeClr val="accent6">
                    <a:lumMod val="50000"/>
                  </a:schemeClr>
                </a:solidFill>
              </a:rPr>
              <a:t>Qty</a:t>
            </a:r>
            <a:r>
              <a:rPr lang="en-US" sz="1200" b="1" dirty="0">
                <a:solidFill>
                  <a:schemeClr val="accent6">
                    <a:lumMod val="50000"/>
                  </a:schemeClr>
                </a:solidFill>
              </a:rPr>
              <a:t> Sold]),'Sales Summary'[Product]IN{"</a:t>
            </a:r>
            <a:r>
              <a:rPr lang="en-US" sz="1200" b="1" dirty="0" err="1">
                <a:solidFill>
                  <a:schemeClr val="accent6">
                    <a:lumMod val="50000"/>
                  </a:schemeClr>
                </a:solidFill>
              </a:rPr>
              <a:t>Pen","Pencil</a:t>
            </a:r>
            <a:r>
              <a:rPr lang="en-US" sz="1200" b="1" dirty="0">
                <a:solidFill>
                  <a:schemeClr val="accent6">
                    <a:lumMod val="50000"/>
                  </a:schemeClr>
                </a:solidFill>
              </a:rPr>
              <a:t>"})</a:t>
            </a:r>
          </a:p>
          <a:p>
            <a:pPr marL="365760" lvl="1" indent="0">
              <a:spcBef>
                <a:spcPts val="0"/>
              </a:spcBef>
              <a:spcAft>
                <a:spcPts val="0"/>
              </a:spcAft>
              <a:buNone/>
            </a:pPr>
            <a:r>
              <a:rPr lang="en-US" sz="1200" b="1" dirty="0">
                <a:solidFill>
                  <a:schemeClr val="accent6">
                    <a:lumMod val="50000"/>
                  </a:schemeClr>
                </a:solidFill>
              </a:rPr>
              <a:t> </a:t>
            </a:r>
          </a:p>
          <a:p>
            <a:pPr marL="171450" lvl="1" indent="-171450">
              <a:spcBef>
                <a:spcPts val="0"/>
              </a:spcBef>
              <a:spcAft>
                <a:spcPts val="0"/>
              </a:spcAft>
            </a:pPr>
            <a:r>
              <a:rPr lang="en-US" sz="1200" b="1" dirty="0">
                <a:solidFill>
                  <a:schemeClr val="tx1"/>
                </a:solidFill>
              </a:rPr>
              <a:t>IF:-</a:t>
            </a:r>
          </a:p>
          <a:p>
            <a:pPr marL="365760" lvl="1" indent="0">
              <a:spcBef>
                <a:spcPts val="0"/>
              </a:spcBef>
              <a:spcAft>
                <a:spcPts val="0"/>
              </a:spcAft>
              <a:buNone/>
            </a:pPr>
            <a:r>
              <a:rPr lang="en-US" sz="1200" b="1" dirty="0">
                <a:solidFill>
                  <a:schemeClr val="accent6">
                    <a:lumMod val="50000"/>
                  </a:schemeClr>
                </a:solidFill>
              </a:rPr>
              <a:t>IF Function = IF('Sales Summary'[Gross Sale]&gt;=500,"Good","Need to Improve")</a:t>
            </a:r>
          </a:p>
          <a:p>
            <a:pPr marL="365760" lvl="1" indent="0">
              <a:spcBef>
                <a:spcPts val="0"/>
              </a:spcBef>
              <a:spcAft>
                <a:spcPts val="0"/>
              </a:spcAft>
              <a:buNone/>
            </a:pPr>
            <a:r>
              <a:rPr lang="en-US" sz="1200" b="1" dirty="0">
                <a:solidFill>
                  <a:schemeClr val="accent6">
                    <a:lumMod val="50000"/>
                  </a:schemeClr>
                </a:solidFill>
              </a:rPr>
              <a:t> </a:t>
            </a:r>
          </a:p>
          <a:p>
            <a:pPr marL="171450" lvl="1" indent="-171450">
              <a:spcBef>
                <a:spcPts val="0"/>
              </a:spcBef>
              <a:spcAft>
                <a:spcPts val="0"/>
              </a:spcAft>
            </a:pPr>
            <a:r>
              <a:rPr lang="en-US" sz="1200" b="1" dirty="0">
                <a:solidFill>
                  <a:schemeClr val="tx1"/>
                </a:solidFill>
              </a:rPr>
              <a:t>&amp;&amp;(AND):-</a:t>
            </a:r>
          </a:p>
          <a:p>
            <a:pPr marL="365760" lvl="1" indent="0">
              <a:spcBef>
                <a:spcPts val="0"/>
              </a:spcBef>
              <a:spcAft>
                <a:spcPts val="0"/>
              </a:spcAft>
              <a:buNone/>
            </a:pPr>
            <a:r>
              <a:rPr lang="en-US" sz="1200" b="1" dirty="0">
                <a:solidFill>
                  <a:schemeClr val="accent6">
                    <a:lumMod val="50000"/>
                  </a:schemeClr>
                </a:solidFill>
              </a:rPr>
              <a:t>IF_&amp;&amp; Function= IF('Sales Summary'[Gross Sale]&gt;=500 &amp;&amp; 'Sales Summary'[</a:t>
            </a:r>
            <a:r>
              <a:rPr lang="en-US" sz="1200" b="1" dirty="0" err="1">
                <a:solidFill>
                  <a:schemeClr val="accent6">
                    <a:lumMod val="50000"/>
                  </a:schemeClr>
                </a:solidFill>
              </a:rPr>
              <a:t>Qty</a:t>
            </a:r>
            <a:r>
              <a:rPr lang="en-US" sz="1200" b="1" dirty="0">
                <a:solidFill>
                  <a:schemeClr val="accent6">
                    <a:lumMod val="50000"/>
                  </a:schemeClr>
                </a:solidFill>
              </a:rPr>
              <a:t> Sold]&gt;=20,"Good","Need to Improve")</a:t>
            </a:r>
          </a:p>
          <a:p>
            <a:pPr marL="365760" lvl="1" indent="0">
              <a:spcBef>
                <a:spcPts val="0"/>
              </a:spcBef>
              <a:spcAft>
                <a:spcPts val="0"/>
              </a:spcAft>
              <a:buNone/>
            </a:pPr>
            <a:endParaRPr lang="en-US" sz="1200" b="1" dirty="0" smtClean="0">
              <a:solidFill>
                <a:schemeClr val="accent6">
                  <a:lumMod val="50000"/>
                </a:schemeClr>
              </a:solidFill>
            </a:endParaRPr>
          </a:p>
          <a:p>
            <a:pPr marL="365760" lvl="1" indent="0">
              <a:spcBef>
                <a:spcPts val="0"/>
              </a:spcBef>
              <a:spcAft>
                <a:spcPts val="0"/>
              </a:spcAft>
              <a:buNone/>
            </a:pPr>
            <a:r>
              <a:rPr lang="en-US" sz="1200" b="1" dirty="0" smtClean="0">
                <a:solidFill>
                  <a:schemeClr val="accent6">
                    <a:lumMod val="50000"/>
                  </a:schemeClr>
                </a:solidFill>
              </a:rPr>
              <a:t>IF_AND </a:t>
            </a:r>
            <a:r>
              <a:rPr lang="en-US" sz="1200" b="1" dirty="0">
                <a:solidFill>
                  <a:schemeClr val="accent6">
                    <a:lumMod val="50000"/>
                  </a:schemeClr>
                </a:solidFill>
              </a:rPr>
              <a:t>Function = IF(AND('Sales Summary'[Gross Sale]&gt;=500 , 'Sales Summary'[</a:t>
            </a:r>
            <a:r>
              <a:rPr lang="en-US" sz="1200" b="1" dirty="0" err="1">
                <a:solidFill>
                  <a:schemeClr val="accent6">
                    <a:lumMod val="50000"/>
                  </a:schemeClr>
                </a:solidFill>
              </a:rPr>
              <a:t>Qty</a:t>
            </a:r>
            <a:r>
              <a:rPr lang="en-US" sz="1200" b="1" dirty="0">
                <a:solidFill>
                  <a:schemeClr val="accent6">
                    <a:lumMod val="50000"/>
                  </a:schemeClr>
                </a:solidFill>
              </a:rPr>
              <a:t> Sold]&gt;=20),"</a:t>
            </a:r>
            <a:r>
              <a:rPr lang="en-US" sz="1200" b="1" dirty="0" err="1">
                <a:solidFill>
                  <a:schemeClr val="accent6">
                    <a:lumMod val="50000"/>
                  </a:schemeClr>
                </a:solidFill>
              </a:rPr>
              <a:t>Good","Need</a:t>
            </a:r>
            <a:r>
              <a:rPr lang="en-US" sz="1200" b="1" dirty="0">
                <a:solidFill>
                  <a:schemeClr val="accent6">
                    <a:lumMod val="50000"/>
                  </a:schemeClr>
                </a:solidFill>
              </a:rPr>
              <a:t> to Improve")</a:t>
            </a:r>
          </a:p>
          <a:p>
            <a:pPr marL="365760" lvl="1" indent="0">
              <a:spcBef>
                <a:spcPts val="0"/>
              </a:spcBef>
              <a:spcAft>
                <a:spcPts val="0"/>
              </a:spcAft>
              <a:buNone/>
            </a:pPr>
            <a:r>
              <a:rPr lang="en-US" sz="1200" b="1" dirty="0">
                <a:solidFill>
                  <a:schemeClr val="accent6">
                    <a:lumMod val="50000"/>
                  </a:schemeClr>
                </a:solidFill>
              </a:rPr>
              <a:t> </a:t>
            </a:r>
          </a:p>
          <a:p>
            <a:pPr marL="171450" lvl="1" indent="-171450">
              <a:spcBef>
                <a:spcPts val="0"/>
              </a:spcBef>
              <a:spcAft>
                <a:spcPts val="0"/>
              </a:spcAft>
            </a:pPr>
            <a:r>
              <a:rPr lang="en-US" sz="1200" b="1" dirty="0">
                <a:solidFill>
                  <a:schemeClr val="tx1"/>
                </a:solidFill>
              </a:rPr>
              <a:t>||(OR):-</a:t>
            </a:r>
          </a:p>
          <a:p>
            <a:pPr marL="365760" lvl="1" indent="0">
              <a:spcBef>
                <a:spcPts val="0"/>
              </a:spcBef>
              <a:spcAft>
                <a:spcPts val="0"/>
              </a:spcAft>
              <a:buNone/>
            </a:pPr>
            <a:r>
              <a:rPr lang="en-US" sz="1200" b="1" dirty="0">
                <a:solidFill>
                  <a:schemeClr val="accent6">
                    <a:lumMod val="50000"/>
                  </a:schemeClr>
                </a:solidFill>
              </a:rPr>
              <a:t>IF_|| Function= IF('Sales Summary'[Gross Sale]&gt;=500 || 'Sales Summary'[</a:t>
            </a:r>
            <a:r>
              <a:rPr lang="en-US" sz="1200" b="1" dirty="0" err="1">
                <a:solidFill>
                  <a:schemeClr val="accent6">
                    <a:lumMod val="50000"/>
                  </a:schemeClr>
                </a:solidFill>
              </a:rPr>
              <a:t>Qty</a:t>
            </a:r>
            <a:r>
              <a:rPr lang="en-US" sz="1200" b="1" dirty="0">
                <a:solidFill>
                  <a:schemeClr val="accent6">
                    <a:lumMod val="50000"/>
                  </a:schemeClr>
                </a:solidFill>
              </a:rPr>
              <a:t> Sold]&gt;=20,"Good","Need to Improve")</a:t>
            </a:r>
          </a:p>
          <a:p>
            <a:pPr marL="365760" lvl="1" indent="0">
              <a:spcBef>
                <a:spcPts val="0"/>
              </a:spcBef>
              <a:spcAft>
                <a:spcPts val="0"/>
              </a:spcAft>
              <a:buNone/>
            </a:pPr>
            <a:endParaRPr lang="en-US" sz="1200" b="1" dirty="0" smtClean="0">
              <a:solidFill>
                <a:schemeClr val="accent6">
                  <a:lumMod val="50000"/>
                </a:schemeClr>
              </a:solidFill>
            </a:endParaRPr>
          </a:p>
          <a:p>
            <a:pPr marL="365760" lvl="1" indent="0">
              <a:spcBef>
                <a:spcPts val="0"/>
              </a:spcBef>
              <a:spcAft>
                <a:spcPts val="0"/>
              </a:spcAft>
              <a:buNone/>
            </a:pPr>
            <a:r>
              <a:rPr lang="en-US" sz="1200" b="1" dirty="0" smtClean="0">
                <a:solidFill>
                  <a:schemeClr val="accent6">
                    <a:lumMod val="50000"/>
                  </a:schemeClr>
                </a:solidFill>
              </a:rPr>
              <a:t>IF_OR </a:t>
            </a:r>
            <a:r>
              <a:rPr lang="en-US" sz="1200" b="1" dirty="0">
                <a:solidFill>
                  <a:schemeClr val="accent6">
                    <a:lumMod val="50000"/>
                  </a:schemeClr>
                </a:solidFill>
              </a:rPr>
              <a:t>Function1 = IF(OR('Sales Summary'[Gross Sale]&gt;=500 , 'Sales Summary'[</a:t>
            </a:r>
            <a:r>
              <a:rPr lang="en-US" sz="1200" b="1" dirty="0" err="1">
                <a:solidFill>
                  <a:schemeClr val="accent6">
                    <a:lumMod val="50000"/>
                  </a:schemeClr>
                </a:solidFill>
              </a:rPr>
              <a:t>Qty</a:t>
            </a:r>
            <a:r>
              <a:rPr lang="en-US" sz="1200" b="1" dirty="0">
                <a:solidFill>
                  <a:schemeClr val="accent6">
                    <a:lumMod val="50000"/>
                  </a:schemeClr>
                </a:solidFill>
              </a:rPr>
              <a:t> Sold]&gt;=20),"</a:t>
            </a:r>
            <a:r>
              <a:rPr lang="en-US" sz="1200" b="1" dirty="0" err="1">
                <a:solidFill>
                  <a:schemeClr val="accent6">
                    <a:lumMod val="50000"/>
                  </a:schemeClr>
                </a:solidFill>
              </a:rPr>
              <a:t>Good","Need</a:t>
            </a:r>
            <a:r>
              <a:rPr lang="en-US" sz="1200" b="1" dirty="0">
                <a:solidFill>
                  <a:schemeClr val="accent6">
                    <a:lumMod val="50000"/>
                  </a:schemeClr>
                </a:solidFill>
              </a:rPr>
              <a:t> to Improve")</a:t>
            </a:r>
          </a:p>
        </p:txBody>
      </p:sp>
      <p:sp>
        <p:nvSpPr>
          <p:cNvPr id="10" name="Content Placeholder 2"/>
          <p:cNvSpPr txBox="1">
            <a:spLocks/>
          </p:cNvSpPr>
          <p:nvPr/>
        </p:nvSpPr>
        <p:spPr>
          <a:xfrm>
            <a:off x="5797769" y="621494"/>
            <a:ext cx="5703176" cy="5574354"/>
          </a:xfrm>
          <a:prstGeom prst="rect">
            <a:avLst/>
          </a:prstGeom>
        </p:spPr>
        <p:style>
          <a:lnRef idx="2">
            <a:schemeClr val="accent1"/>
          </a:lnRef>
          <a:fillRef idx="1">
            <a:schemeClr val="lt1"/>
          </a:fillRef>
          <a:effectRef idx="0">
            <a:schemeClr val="accent1"/>
          </a:effectRef>
          <a:fontRef idx="minor">
            <a:schemeClr val="dk1"/>
          </a:fontRef>
        </p:style>
        <p:txBody>
          <a:bodyPr vert="horz" lIns="91440" tIns="0" rIns="91440" bIns="365760" rtlCol="0" anchor="t">
            <a:noAutofit/>
          </a:bodyPr>
          <a:lstStyle>
            <a:lvl1pPr marL="285744" indent="-285744" defTabSz="457189">
              <a:spcBef>
                <a:spcPct val="20000"/>
              </a:spcBef>
              <a:spcAft>
                <a:spcPts val="600"/>
              </a:spcAft>
              <a:buClr>
                <a:schemeClr val="accent1"/>
              </a:buClr>
              <a:buSzPct val="115000"/>
              <a:buFont typeface="Arial"/>
              <a:buChar char="•"/>
              <a:defRPr cap="none">
                <a:effectLst/>
              </a:defRPr>
            </a:lvl1pPr>
            <a:lvl2pPr marL="742932" indent="-285744" defTabSz="457189">
              <a:spcBef>
                <a:spcPct val="20000"/>
              </a:spcBef>
              <a:spcAft>
                <a:spcPts val="600"/>
              </a:spcAft>
              <a:buClr>
                <a:schemeClr val="accent1"/>
              </a:buClr>
              <a:buSzPct val="115000"/>
              <a:buFont typeface="Arial"/>
              <a:buChar char="•"/>
              <a:defRPr sz="2000" cap="none">
                <a:effectLst/>
              </a:defRPr>
            </a:lvl2pPr>
            <a:lvl3pPr marL="1200121" indent="-285744" defTabSz="457189">
              <a:spcBef>
                <a:spcPct val="20000"/>
              </a:spcBef>
              <a:spcAft>
                <a:spcPts val="600"/>
              </a:spcAft>
              <a:buClr>
                <a:schemeClr val="accent1"/>
              </a:buClr>
              <a:buSzPct val="115000"/>
              <a:buFont typeface="Arial"/>
              <a:buChar char="•"/>
              <a:defRPr cap="none">
                <a:effectLst/>
              </a:defRPr>
            </a:lvl3pPr>
            <a:lvl4pPr marL="1543012" indent="-171446" defTabSz="457189">
              <a:spcBef>
                <a:spcPct val="20000"/>
              </a:spcBef>
              <a:spcAft>
                <a:spcPts val="600"/>
              </a:spcAft>
              <a:buClr>
                <a:schemeClr val="accent1"/>
              </a:buClr>
              <a:buSzPct val="115000"/>
              <a:buFont typeface="Arial"/>
              <a:buChar char="•"/>
              <a:defRPr sz="1600" cap="none">
                <a:effectLst/>
              </a:defRPr>
            </a:lvl4pPr>
            <a:lvl5pPr marL="2000201" indent="-171446" defTabSz="457189">
              <a:spcBef>
                <a:spcPct val="20000"/>
              </a:spcBef>
              <a:spcAft>
                <a:spcPts val="600"/>
              </a:spcAft>
              <a:buClr>
                <a:schemeClr val="accent1"/>
              </a:buClr>
              <a:buSzPct val="115000"/>
              <a:buFont typeface="Arial"/>
              <a:buChar char="•"/>
              <a:defRPr sz="1400" cap="none">
                <a:effectLst/>
              </a:defRPr>
            </a:lvl5pPr>
            <a:lvl6pPr marL="2514537" indent="-228594" defTabSz="457189">
              <a:spcBef>
                <a:spcPct val="20000"/>
              </a:spcBef>
              <a:spcAft>
                <a:spcPts val="600"/>
              </a:spcAft>
              <a:buClr>
                <a:schemeClr val="accent1"/>
              </a:buClr>
              <a:buSzPct val="115000"/>
              <a:buFont typeface="Arial"/>
              <a:buChar char="•"/>
              <a:defRPr sz="1400" cap="none">
                <a:effectLst/>
              </a:defRPr>
            </a:lvl6pPr>
            <a:lvl7pPr marL="2971726" indent="-228594" defTabSz="457189">
              <a:spcBef>
                <a:spcPct val="20000"/>
              </a:spcBef>
              <a:spcAft>
                <a:spcPts val="600"/>
              </a:spcAft>
              <a:buClr>
                <a:schemeClr val="accent1"/>
              </a:buClr>
              <a:buSzPct val="115000"/>
              <a:buFont typeface="Arial"/>
              <a:buChar char="•"/>
              <a:defRPr sz="1400" cap="none">
                <a:effectLst/>
              </a:defRPr>
            </a:lvl7pPr>
            <a:lvl8pPr marL="3428914" indent="-228594" defTabSz="457189">
              <a:spcBef>
                <a:spcPct val="20000"/>
              </a:spcBef>
              <a:spcAft>
                <a:spcPts val="600"/>
              </a:spcAft>
              <a:buClr>
                <a:schemeClr val="accent1"/>
              </a:buClr>
              <a:buSzPct val="115000"/>
              <a:buFont typeface="Arial"/>
              <a:buChar char="•"/>
              <a:defRPr sz="1400" cap="none">
                <a:effectLst/>
              </a:defRPr>
            </a:lvl8pPr>
            <a:lvl9pPr marL="3886103" indent="-228594" defTabSz="457189">
              <a:spcBef>
                <a:spcPct val="20000"/>
              </a:spcBef>
              <a:spcAft>
                <a:spcPts val="600"/>
              </a:spcAft>
              <a:buClr>
                <a:schemeClr val="accent1"/>
              </a:buClr>
              <a:buSzPct val="115000"/>
              <a:buFont typeface="Arial"/>
              <a:buChar char="•"/>
              <a:defRPr sz="1400" cap="none">
                <a:effectLst/>
              </a:defRPr>
            </a:lvl9pPr>
          </a:lstStyle>
          <a:p>
            <a:pPr marL="0" lvl="0" indent="0">
              <a:spcBef>
                <a:spcPts val="0"/>
              </a:spcBef>
              <a:buNone/>
            </a:pPr>
            <a:endParaRPr lang="en-US" sz="900" b="1" u="sng" dirty="0" smtClean="0"/>
          </a:p>
          <a:p>
            <a:pPr marL="171450" lvl="1" indent="-171450">
              <a:spcBef>
                <a:spcPts val="0"/>
              </a:spcBef>
              <a:spcAft>
                <a:spcPts val="0"/>
              </a:spcAft>
            </a:pPr>
            <a:r>
              <a:rPr lang="en-US" sz="1200" b="1" dirty="0" err="1" smtClean="0">
                <a:solidFill>
                  <a:schemeClr val="tx1"/>
                </a:solidFill>
              </a:rPr>
              <a:t>Concatnation</a:t>
            </a:r>
            <a:r>
              <a:rPr lang="en-US" sz="1200" b="1" dirty="0" smtClean="0">
                <a:solidFill>
                  <a:schemeClr val="tx1"/>
                </a:solidFill>
              </a:rPr>
              <a:t>:-</a:t>
            </a:r>
          </a:p>
          <a:p>
            <a:pPr marL="365760" lvl="1" indent="0">
              <a:spcBef>
                <a:spcPts val="0"/>
              </a:spcBef>
              <a:spcAft>
                <a:spcPts val="0"/>
              </a:spcAft>
              <a:buNone/>
            </a:pPr>
            <a:r>
              <a:rPr lang="en-US" sz="1200" b="1" dirty="0" err="1" smtClean="0">
                <a:solidFill>
                  <a:schemeClr val="accent6">
                    <a:lumMod val="50000"/>
                  </a:schemeClr>
                </a:solidFill>
              </a:rPr>
              <a:t>Concat</a:t>
            </a:r>
            <a:r>
              <a:rPr lang="en-US" sz="1200" b="1" dirty="0" smtClean="0">
                <a:solidFill>
                  <a:schemeClr val="accent6">
                    <a:lumMod val="50000"/>
                  </a:schemeClr>
                </a:solidFill>
              </a:rPr>
              <a:t> = CONCATENATE('Sales Summary'[COUNTRY_CODE],CONCATENATE("-",'Sales Summary'[Country]))</a:t>
            </a:r>
          </a:p>
          <a:p>
            <a:pPr marL="365760" lvl="1" indent="0">
              <a:spcBef>
                <a:spcPts val="0"/>
              </a:spcBef>
              <a:spcAft>
                <a:spcPts val="0"/>
              </a:spcAft>
              <a:buNone/>
            </a:pPr>
            <a:r>
              <a:rPr lang="en-US" sz="1200" b="1" dirty="0" smtClean="0">
                <a:solidFill>
                  <a:schemeClr val="accent6">
                    <a:lumMod val="50000"/>
                  </a:schemeClr>
                </a:solidFill>
              </a:rPr>
              <a:t> </a:t>
            </a:r>
          </a:p>
          <a:p>
            <a:pPr marL="171450" lvl="1" indent="-171450">
              <a:spcBef>
                <a:spcPts val="0"/>
              </a:spcBef>
              <a:spcAft>
                <a:spcPts val="0"/>
              </a:spcAft>
            </a:pPr>
            <a:r>
              <a:rPr lang="en-US" sz="1200" b="1" dirty="0" smtClean="0">
                <a:solidFill>
                  <a:schemeClr val="tx1"/>
                </a:solidFill>
              </a:rPr>
              <a:t>LEFT, RIGHT, MID:-</a:t>
            </a:r>
          </a:p>
          <a:p>
            <a:pPr marL="365760" lvl="1" indent="0">
              <a:spcBef>
                <a:spcPts val="0"/>
              </a:spcBef>
              <a:spcAft>
                <a:spcPts val="0"/>
              </a:spcAft>
              <a:buNone/>
            </a:pPr>
            <a:r>
              <a:rPr lang="en-US" sz="1200" b="1" dirty="0" smtClean="0">
                <a:solidFill>
                  <a:schemeClr val="tx1"/>
                </a:solidFill>
              </a:rPr>
              <a:t>Flow: - Create calculated column </a:t>
            </a:r>
            <a:r>
              <a:rPr lang="en-US" sz="1200" b="1" dirty="0" smtClean="0">
                <a:solidFill>
                  <a:schemeClr val="tx1"/>
                </a:solidFill>
                <a:sym typeface="Wingdings" panose="05000000000000000000" pitchFamily="2" charset="2"/>
              </a:rPr>
              <a:t></a:t>
            </a:r>
            <a:r>
              <a:rPr lang="en-US" sz="1200" b="1" dirty="0" err="1" smtClean="0">
                <a:solidFill>
                  <a:schemeClr val="accent6">
                    <a:lumMod val="50000"/>
                  </a:schemeClr>
                </a:solidFill>
              </a:rPr>
              <a:t>DATECode</a:t>
            </a:r>
            <a:r>
              <a:rPr lang="en-US" sz="1200" b="1" dirty="0" smtClean="0">
                <a:solidFill>
                  <a:schemeClr val="accent6">
                    <a:lumMod val="50000"/>
                  </a:schemeClr>
                </a:solidFill>
              </a:rPr>
              <a:t> = FORMAT('Sales Summary'[Sales Date],"DDMMYYYY") </a:t>
            </a:r>
          </a:p>
          <a:p>
            <a:pPr marL="365760" lvl="1" indent="0">
              <a:spcBef>
                <a:spcPts val="0"/>
              </a:spcBef>
              <a:spcAft>
                <a:spcPts val="0"/>
              </a:spcAft>
              <a:buNone/>
            </a:pPr>
            <a:r>
              <a:rPr lang="en-US" sz="1200" b="1" dirty="0" smtClean="0">
                <a:solidFill>
                  <a:schemeClr val="tx1"/>
                </a:solidFill>
                <a:sym typeface="Wingdings" panose="05000000000000000000" pitchFamily="2" charset="2"/>
              </a:rPr>
              <a:t></a:t>
            </a:r>
            <a:r>
              <a:rPr lang="en-US" sz="1200" b="1" dirty="0" smtClean="0">
                <a:solidFill>
                  <a:schemeClr val="tx1"/>
                </a:solidFill>
              </a:rPr>
              <a:t>using this create below DATE DAX</a:t>
            </a:r>
          </a:p>
          <a:p>
            <a:pPr marL="0" lvl="1" indent="0">
              <a:spcBef>
                <a:spcPts val="0"/>
              </a:spcBef>
              <a:spcAft>
                <a:spcPts val="0"/>
              </a:spcAft>
              <a:buNone/>
            </a:pPr>
            <a:endParaRPr lang="en-US" sz="1200" b="1" dirty="0" smtClean="0">
              <a:solidFill>
                <a:schemeClr val="accent6">
                  <a:lumMod val="50000"/>
                </a:schemeClr>
              </a:solidFill>
            </a:endParaRPr>
          </a:p>
          <a:p>
            <a:pPr marL="0" lvl="1" indent="0">
              <a:spcBef>
                <a:spcPts val="0"/>
              </a:spcBef>
              <a:spcAft>
                <a:spcPts val="0"/>
              </a:spcAft>
              <a:buNone/>
            </a:pPr>
            <a:endParaRPr lang="en-US" sz="1200" b="1" dirty="0" smtClean="0">
              <a:solidFill>
                <a:schemeClr val="accent6">
                  <a:lumMod val="50000"/>
                </a:schemeClr>
              </a:solidFill>
            </a:endParaRPr>
          </a:p>
          <a:p>
            <a:pPr marL="171450" lvl="1" indent="-171450">
              <a:spcBef>
                <a:spcPts val="0"/>
              </a:spcBef>
              <a:spcAft>
                <a:spcPts val="0"/>
              </a:spcAft>
            </a:pPr>
            <a:r>
              <a:rPr lang="en-US" sz="1200" b="1" dirty="0" err="1" smtClean="0">
                <a:solidFill>
                  <a:schemeClr val="tx1"/>
                </a:solidFill>
              </a:rPr>
              <a:t>ProperDate_DATE</a:t>
            </a:r>
            <a:r>
              <a:rPr lang="en-US" sz="1200" b="1" dirty="0" smtClean="0">
                <a:solidFill>
                  <a:schemeClr val="tx1"/>
                </a:solidFill>
              </a:rPr>
              <a:t> = </a:t>
            </a:r>
          </a:p>
          <a:p>
            <a:pPr marL="365760" lvl="1" indent="0">
              <a:spcBef>
                <a:spcPts val="0"/>
              </a:spcBef>
              <a:spcAft>
                <a:spcPts val="0"/>
              </a:spcAft>
              <a:buNone/>
            </a:pPr>
            <a:r>
              <a:rPr lang="en-US" sz="1200" b="1" dirty="0" smtClean="0">
                <a:solidFill>
                  <a:schemeClr val="accent6">
                    <a:lumMod val="50000"/>
                  </a:schemeClr>
                </a:solidFill>
              </a:rPr>
              <a:t> VAR _date= LEFT('Sales Summary'[</a:t>
            </a:r>
            <a:r>
              <a:rPr lang="en-US" sz="1200" b="1" dirty="0" err="1" smtClean="0">
                <a:solidFill>
                  <a:schemeClr val="accent6">
                    <a:lumMod val="50000"/>
                  </a:schemeClr>
                </a:solidFill>
              </a:rPr>
              <a:t>DATECode</a:t>
            </a:r>
            <a:r>
              <a:rPr lang="en-US" sz="1200" b="1" dirty="0" smtClean="0">
                <a:solidFill>
                  <a:schemeClr val="accent6">
                    <a:lumMod val="50000"/>
                  </a:schemeClr>
                </a:solidFill>
              </a:rPr>
              <a:t>],2)</a:t>
            </a:r>
          </a:p>
          <a:p>
            <a:pPr marL="365760" lvl="1" indent="0">
              <a:spcBef>
                <a:spcPts val="0"/>
              </a:spcBef>
              <a:spcAft>
                <a:spcPts val="0"/>
              </a:spcAft>
              <a:buNone/>
            </a:pPr>
            <a:r>
              <a:rPr lang="en-US" sz="1200" b="1" dirty="0" smtClean="0">
                <a:solidFill>
                  <a:schemeClr val="accent6">
                    <a:lumMod val="50000"/>
                  </a:schemeClr>
                </a:solidFill>
              </a:rPr>
              <a:t> VAR _month= MID('Sales Summary'[</a:t>
            </a:r>
            <a:r>
              <a:rPr lang="en-US" sz="1200" b="1" dirty="0" err="1" smtClean="0">
                <a:solidFill>
                  <a:schemeClr val="accent6">
                    <a:lumMod val="50000"/>
                  </a:schemeClr>
                </a:solidFill>
              </a:rPr>
              <a:t>DATECode</a:t>
            </a:r>
            <a:r>
              <a:rPr lang="en-US" sz="1200" b="1" dirty="0" smtClean="0">
                <a:solidFill>
                  <a:schemeClr val="accent6">
                    <a:lumMod val="50000"/>
                  </a:schemeClr>
                </a:solidFill>
              </a:rPr>
              <a:t>],2,2)</a:t>
            </a:r>
          </a:p>
          <a:p>
            <a:pPr marL="365760" lvl="1" indent="0">
              <a:spcBef>
                <a:spcPts val="0"/>
              </a:spcBef>
              <a:spcAft>
                <a:spcPts val="0"/>
              </a:spcAft>
              <a:buNone/>
            </a:pPr>
            <a:r>
              <a:rPr lang="en-US" sz="1200" b="1" dirty="0" smtClean="0">
                <a:solidFill>
                  <a:schemeClr val="accent6">
                    <a:lumMod val="50000"/>
                  </a:schemeClr>
                </a:solidFill>
              </a:rPr>
              <a:t>  VAR _year= Right('Sales Summary'[</a:t>
            </a:r>
            <a:r>
              <a:rPr lang="en-US" sz="1200" b="1" dirty="0" err="1" smtClean="0">
                <a:solidFill>
                  <a:schemeClr val="accent6">
                    <a:lumMod val="50000"/>
                  </a:schemeClr>
                </a:solidFill>
              </a:rPr>
              <a:t>DATECode</a:t>
            </a:r>
            <a:r>
              <a:rPr lang="en-US" sz="1200" b="1" dirty="0" smtClean="0">
                <a:solidFill>
                  <a:schemeClr val="accent6">
                    <a:lumMod val="50000"/>
                  </a:schemeClr>
                </a:solidFill>
              </a:rPr>
              <a:t>],4)</a:t>
            </a:r>
          </a:p>
          <a:p>
            <a:pPr marL="365760" lvl="1" indent="0">
              <a:spcBef>
                <a:spcPts val="0"/>
              </a:spcBef>
              <a:spcAft>
                <a:spcPts val="0"/>
              </a:spcAft>
              <a:buNone/>
            </a:pPr>
            <a:r>
              <a:rPr lang="en-US" sz="1200" b="1" dirty="0" smtClean="0">
                <a:solidFill>
                  <a:schemeClr val="accent6">
                    <a:lumMod val="50000"/>
                  </a:schemeClr>
                </a:solidFill>
              </a:rPr>
              <a:t> </a:t>
            </a:r>
          </a:p>
          <a:p>
            <a:pPr marL="365760" lvl="1" indent="0">
              <a:spcBef>
                <a:spcPts val="0"/>
              </a:spcBef>
              <a:spcAft>
                <a:spcPts val="0"/>
              </a:spcAft>
              <a:buNone/>
            </a:pPr>
            <a:r>
              <a:rPr lang="en-US" sz="1200" b="1" dirty="0" smtClean="0">
                <a:solidFill>
                  <a:schemeClr val="accent6">
                    <a:lumMod val="50000"/>
                  </a:schemeClr>
                </a:solidFill>
              </a:rPr>
              <a:t> RETURN</a:t>
            </a:r>
          </a:p>
          <a:p>
            <a:pPr marL="365760" lvl="1" indent="0">
              <a:spcBef>
                <a:spcPts val="0"/>
              </a:spcBef>
              <a:spcAft>
                <a:spcPts val="0"/>
              </a:spcAft>
              <a:buNone/>
            </a:pPr>
            <a:r>
              <a:rPr lang="en-US" sz="1200" b="1" dirty="0" smtClean="0">
                <a:solidFill>
                  <a:schemeClr val="accent6">
                    <a:lumMod val="50000"/>
                  </a:schemeClr>
                </a:solidFill>
              </a:rPr>
              <a:t>_date&amp;"-"&amp; _month&amp;"-"&amp; _year</a:t>
            </a:r>
            <a:endParaRPr lang="en-US" sz="1200" b="1" dirty="0">
              <a:solidFill>
                <a:schemeClr val="accent6">
                  <a:lumMod val="50000"/>
                </a:schemeClr>
              </a:solidFill>
            </a:endParaRPr>
          </a:p>
        </p:txBody>
      </p:sp>
    </p:spTree>
    <p:extLst>
      <p:ext uri="{BB962C8B-B14F-4D97-AF65-F5344CB8AC3E}">
        <p14:creationId xmlns:p14="http://schemas.microsoft.com/office/powerpoint/2010/main" val="23816607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355" y="29817"/>
            <a:ext cx="10903158" cy="420861"/>
          </a:xfrm>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p>
            <a:r>
              <a:rPr lang="en-US" sz="2000" b="1" dirty="0">
                <a:ln w="0"/>
                <a:solidFill>
                  <a:schemeClr val="dk1"/>
                </a:solidFill>
                <a:effectLst>
                  <a:outerShdw blurRad="38100" dist="19050" dir="2700000" algn="tl" rotWithShape="0">
                    <a:schemeClr val="dk1">
                      <a:alpha val="40000"/>
                    </a:schemeClr>
                  </a:outerShdw>
                </a:effectLst>
                <a:latin typeface="+mn-lt"/>
                <a:ea typeface="+mn-ea"/>
                <a:cs typeface="+mn-cs"/>
              </a:rPr>
              <a:t>Comparison</a:t>
            </a:r>
          </a:p>
        </p:txBody>
      </p:sp>
      <p:graphicFrame>
        <p:nvGraphicFramePr>
          <p:cNvPr id="3" name="Table 2"/>
          <p:cNvGraphicFramePr>
            <a:graphicFrameLocks noGrp="1"/>
          </p:cNvGraphicFramePr>
          <p:nvPr>
            <p:extLst>
              <p:ext uri="{D42A27DB-BD31-4B8C-83A1-F6EECF244321}">
                <p14:modId xmlns:p14="http://schemas.microsoft.com/office/powerpoint/2010/main" val="4115632108"/>
              </p:ext>
            </p:extLst>
          </p:nvPr>
        </p:nvGraphicFramePr>
        <p:xfrm>
          <a:off x="686155" y="827270"/>
          <a:ext cx="10823358" cy="4952851"/>
        </p:xfrm>
        <a:graphic>
          <a:graphicData uri="http://schemas.openxmlformats.org/drawingml/2006/table">
            <a:tbl>
              <a:tblPr firstRow="1" bandRow="1">
                <a:tableStyleId>{5C22544A-7EE6-4342-B048-85BDC9FD1C3A}</a:tableStyleId>
              </a:tblPr>
              <a:tblGrid>
                <a:gridCol w="5227306"/>
                <a:gridCol w="5596052"/>
              </a:tblGrid>
              <a:tr h="637335">
                <a:tc>
                  <a:txBody>
                    <a:bodyPr/>
                    <a:lstStyle/>
                    <a:p>
                      <a:pPr algn="ctr"/>
                      <a:r>
                        <a:rPr lang="en-US" dirty="0" smtClean="0"/>
                        <a:t>Power BI Tool</a:t>
                      </a:r>
                      <a:endParaRPr lang="en-US" dirty="0"/>
                    </a:p>
                  </a:txBody>
                  <a:tcPr/>
                </a:tc>
                <a:tc>
                  <a:txBody>
                    <a:bodyPr/>
                    <a:lstStyle/>
                    <a:p>
                      <a:pPr algn="ctr"/>
                      <a:r>
                        <a:rPr lang="en-US" dirty="0" smtClean="0"/>
                        <a:t>Other Reporting</a:t>
                      </a:r>
                      <a:r>
                        <a:rPr lang="en-US" baseline="0" dirty="0" smtClean="0"/>
                        <a:t> tools</a:t>
                      </a:r>
                      <a:endParaRPr lang="en-US" dirty="0"/>
                    </a:p>
                  </a:txBody>
                  <a:tcPr/>
                </a:tc>
              </a:tr>
              <a:tr h="112335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effectLst/>
                          <a:latin typeface="+mn-lt"/>
                          <a:ea typeface="+mn-ea"/>
                          <a:cs typeface="+mn-cs"/>
                        </a:rPr>
                        <a:t>Power BI is generally considered easier to use for newer users and those who are not data analysts.</a:t>
                      </a:r>
                      <a:endParaRPr lang="en-US" dirty="0" smtClean="0"/>
                    </a:p>
                    <a:p>
                      <a:endParaRPr lang="en-US" dirty="0"/>
                    </a:p>
                  </a:txBody>
                  <a:tcPr/>
                </a:tc>
                <a:tc>
                  <a:txBody>
                    <a:bodyPr/>
                    <a:lstStyle/>
                    <a:p>
                      <a:r>
                        <a:rPr lang="en-US" dirty="0" smtClean="0"/>
                        <a:t>Other</a:t>
                      </a:r>
                      <a:r>
                        <a:rPr lang="en-US" baseline="0" dirty="0" smtClean="0"/>
                        <a:t> tools are </a:t>
                      </a:r>
                      <a:r>
                        <a:rPr lang="en-US" dirty="0" smtClean="0"/>
                        <a:t>hard to understand. Also very difficult</a:t>
                      </a:r>
                      <a:r>
                        <a:rPr lang="en-US" baseline="0" dirty="0" smtClean="0"/>
                        <a:t> </a:t>
                      </a:r>
                      <a:r>
                        <a:rPr lang="en-US" dirty="0" smtClean="0"/>
                        <a:t>to use the tools</a:t>
                      </a:r>
                      <a:r>
                        <a:rPr lang="en-US" baseline="0" dirty="0" smtClean="0"/>
                        <a:t> functionality.</a:t>
                      </a:r>
                      <a:endParaRPr lang="en-US" dirty="0"/>
                    </a:p>
                  </a:txBody>
                  <a:tcPr/>
                </a:tc>
              </a:tr>
              <a:tr h="637335">
                <a:tc>
                  <a:txBody>
                    <a:bodyPr/>
                    <a:lstStyle/>
                    <a:p>
                      <a:r>
                        <a:rPr lang="en-US" sz="1800" b="0" i="0" kern="1200" dirty="0" smtClean="0">
                          <a:solidFill>
                            <a:schemeClr val="dk1"/>
                          </a:solidFill>
                          <a:effectLst/>
                          <a:latin typeface="+mn-lt"/>
                          <a:ea typeface="+mn-ea"/>
                          <a:cs typeface="+mn-cs"/>
                        </a:rPr>
                        <a:t>Its starts at $9.99 per month per user.</a:t>
                      </a:r>
                      <a:endParaRPr lang="en-US" dirty="0"/>
                    </a:p>
                  </a:txBody>
                  <a:tcPr/>
                </a:tc>
                <a:tc>
                  <a:txBody>
                    <a:bodyPr/>
                    <a:lstStyle/>
                    <a:p>
                      <a:r>
                        <a:rPr lang="en-US" sz="1800" b="0" i="0" kern="1200" dirty="0" smtClean="0">
                          <a:solidFill>
                            <a:schemeClr val="dk1"/>
                          </a:solidFill>
                          <a:effectLst/>
                          <a:latin typeface="+mn-lt"/>
                          <a:ea typeface="+mn-ea"/>
                          <a:cs typeface="+mn-cs"/>
                        </a:rPr>
                        <a:t>Costly. The basic Creator bundle starts at $70 per month per user.</a:t>
                      </a:r>
                      <a:endParaRPr lang="en-US" dirty="0"/>
                    </a:p>
                  </a:txBody>
                  <a:tcPr/>
                </a:tc>
              </a:tr>
              <a:tr h="637335">
                <a:tc>
                  <a:txBody>
                    <a:bodyPr/>
                    <a:lstStyle/>
                    <a:p>
                      <a:r>
                        <a:rPr lang="en-US" dirty="0" smtClean="0"/>
                        <a:t>For development Power BI tool is free </a:t>
                      </a:r>
                      <a:endParaRPr lang="en-US" dirty="0"/>
                    </a:p>
                  </a:txBody>
                  <a:tcPr/>
                </a:tc>
                <a:tc>
                  <a:txBody>
                    <a:bodyPr/>
                    <a:lstStyle/>
                    <a:p>
                      <a:r>
                        <a:rPr lang="en-US" dirty="0" smtClean="0"/>
                        <a:t>Most</a:t>
                      </a:r>
                      <a:r>
                        <a:rPr lang="en-US" baseline="0" dirty="0" smtClean="0"/>
                        <a:t> of the other reporting tools not free for development we need License keys .</a:t>
                      </a:r>
                      <a:endParaRPr lang="en-US" dirty="0"/>
                    </a:p>
                  </a:txBody>
                  <a:tcPr/>
                </a:tc>
              </a:tr>
              <a:tr h="637335">
                <a:tc>
                  <a:txBody>
                    <a:bodyPr/>
                    <a:lstStyle/>
                    <a:p>
                      <a:r>
                        <a:rPr lang="en-US" dirty="0" smtClean="0"/>
                        <a:t>Month to month update provided by Microsoft</a:t>
                      </a:r>
                      <a:endParaRPr lang="en-US" dirty="0"/>
                    </a:p>
                  </a:txBody>
                  <a:tcPr/>
                </a:tc>
                <a:tc>
                  <a:txBody>
                    <a:bodyPr/>
                    <a:lstStyle/>
                    <a:p>
                      <a:r>
                        <a:rPr lang="en-US" dirty="0" smtClean="0"/>
                        <a:t>Rare update </a:t>
                      </a:r>
                      <a:r>
                        <a:rPr lang="en-US" baseline="0" dirty="0" smtClean="0"/>
                        <a:t>provided by other reporting tools</a:t>
                      </a:r>
                      <a:endParaRPr lang="en-US" dirty="0"/>
                    </a:p>
                  </a:txBody>
                  <a:tcPr/>
                </a:tc>
              </a:tr>
              <a:tr h="637335">
                <a:tc>
                  <a:txBody>
                    <a:bodyPr/>
                    <a:lstStyle/>
                    <a:p>
                      <a:r>
                        <a:rPr lang="en-US" dirty="0" smtClean="0"/>
                        <a:t>It has</a:t>
                      </a:r>
                      <a:r>
                        <a:rPr lang="en-US" baseline="0" dirty="0" smtClean="0"/>
                        <a:t> excellent data modeling capability </a:t>
                      </a:r>
                      <a:endParaRPr lang="en-US" dirty="0"/>
                    </a:p>
                  </a:txBody>
                  <a:tcPr/>
                </a:tc>
                <a:tc>
                  <a:txBody>
                    <a:bodyPr/>
                    <a:lstStyle/>
                    <a:p>
                      <a:r>
                        <a:rPr lang="en-US" dirty="0" smtClean="0"/>
                        <a:t>Other</a:t>
                      </a:r>
                      <a:r>
                        <a:rPr lang="en-US" baseline="0" dirty="0" smtClean="0"/>
                        <a:t> tool do not have data modeling capability.</a:t>
                      </a:r>
                      <a:endParaRPr lang="en-US" dirty="0"/>
                    </a:p>
                  </a:txBody>
                  <a:tcPr/>
                </a:tc>
              </a:tr>
              <a:tr h="637335">
                <a:tc>
                  <a:txBody>
                    <a:bodyPr/>
                    <a:lstStyle/>
                    <a:p>
                      <a:r>
                        <a:rPr lang="en-US" sz="1800" b="0" i="0" kern="1200" dirty="0" smtClean="0">
                          <a:solidFill>
                            <a:schemeClr val="dk1"/>
                          </a:solidFill>
                          <a:effectLst/>
                          <a:latin typeface="+mn-lt"/>
                          <a:ea typeface="+mn-ea"/>
                          <a:cs typeface="+mn-cs"/>
                        </a:rPr>
                        <a:t>Its</a:t>
                      </a:r>
                      <a:r>
                        <a:rPr lang="en-US" sz="1800" b="0" i="0" kern="1200" baseline="0" dirty="0" smtClean="0">
                          <a:solidFill>
                            <a:schemeClr val="dk1"/>
                          </a:solidFill>
                          <a:effectLst/>
                          <a:latin typeface="+mn-lt"/>
                          <a:ea typeface="+mn-ea"/>
                          <a:cs typeface="+mn-cs"/>
                        </a:rPr>
                        <a:t> used in </a:t>
                      </a:r>
                      <a:r>
                        <a:rPr lang="en-US" sz="1800" b="0" i="0" kern="1200" dirty="0" smtClean="0">
                          <a:solidFill>
                            <a:schemeClr val="dk1"/>
                          </a:solidFill>
                          <a:effectLst/>
                          <a:latin typeface="+mn-lt"/>
                          <a:ea typeface="+mn-ea"/>
                          <a:cs typeface="+mn-cs"/>
                        </a:rPr>
                        <a:t>Small, medium, and large Organization</a:t>
                      </a:r>
                      <a:endParaRPr lang="en-US" dirty="0"/>
                    </a:p>
                  </a:txBody>
                  <a:tcPr/>
                </a:tc>
                <a:tc>
                  <a:txBody>
                    <a:bodyPr/>
                    <a:lstStyle/>
                    <a:p>
                      <a:r>
                        <a:rPr lang="en-US" sz="1800" b="0" i="0" kern="1200" dirty="0" smtClean="0">
                          <a:solidFill>
                            <a:schemeClr val="dk1"/>
                          </a:solidFill>
                          <a:effectLst/>
                          <a:latin typeface="+mn-lt"/>
                          <a:ea typeface="+mn-ea"/>
                          <a:cs typeface="+mn-cs"/>
                        </a:rPr>
                        <a:t>Its</a:t>
                      </a:r>
                      <a:r>
                        <a:rPr lang="en-US" sz="1800" b="0" i="0" kern="1200" baseline="0" dirty="0" smtClean="0">
                          <a:solidFill>
                            <a:schemeClr val="dk1"/>
                          </a:solidFill>
                          <a:effectLst/>
                          <a:latin typeface="+mn-lt"/>
                          <a:ea typeface="+mn-ea"/>
                          <a:cs typeface="+mn-cs"/>
                        </a:rPr>
                        <a:t> used only in l</a:t>
                      </a:r>
                      <a:r>
                        <a:rPr lang="en-US" sz="1800" b="0" i="0" kern="1200" dirty="0" smtClean="0">
                          <a:solidFill>
                            <a:schemeClr val="dk1"/>
                          </a:solidFill>
                          <a:effectLst/>
                          <a:latin typeface="+mn-lt"/>
                          <a:ea typeface="+mn-ea"/>
                          <a:cs typeface="+mn-cs"/>
                        </a:rPr>
                        <a:t>arge organization</a:t>
                      </a:r>
                      <a:endParaRPr lang="en-US" dirty="0"/>
                    </a:p>
                  </a:txBody>
                  <a:tcPr/>
                </a:tc>
              </a:tr>
            </a:tbl>
          </a:graphicData>
        </a:graphic>
      </p:graphicFrame>
    </p:spTree>
    <p:extLst>
      <p:ext uri="{BB962C8B-B14F-4D97-AF65-F5344CB8AC3E}">
        <p14:creationId xmlns:p14="http://schemas.microsoft.com/office/powerpoint/2010/main" val="147975411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3200399" y="2743200"/>
            <a:ext cx="5981701" cy="624468"/>
          </a:xfrm>
          <a:prstGeom prst="rect">
            <a:avLst/>
          </a:prstGeom>
        </p:spPr>
        <p:txBody>
          <a:bodyPr vert="horz" lIns="91440" tIns="45720" rIns="91440" bIns="45720" rtlCol="0" anchor="t">
            <a:normAutofit fontScale="92500" lnSpcReduction="10000"/>
          </a:bodyPr>
          <a:lstStyle>
            <a:lvl1pPr marL="0" indent="0" algn="ctr" defTabSz="457200" rtl="0" eaLnBrk="1" latinLnBrk="0" hangingPunct="1">
              <a:spcBef>
                <a:spcPct val="20000"/>
              </a:spcBef>
              <a:spcAft>
                <a:spcPts val="600"/>
              </a:spcAft>
              <a:buClr>
                <a:schemeClr val="accent1"/>
              </a:buClr>
              <a:buSzPct val="11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buClr>
              <a:buSzPct val="11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buClr>
              <a:buSzPct val="11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buClr>
              <a:buSzPct val="11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9pPr>
          </a:lstStyle>
          <a:p>
            <a:r>
              <a:rPr lang="en-US" sz="4000" b="1" dirty="0">
                <a:effectLst>
                  <a:outerShdw blurRad="38100" dist="38100" dir="2700000" algn="tl">
                    <a:srgbClr val="000000">
                      <a:alpha val="43137"/>
                    </a:srgbClr>
                  </a:outerShdw>
                </a:effectLst>
              </a:rPr>
              <a:t>7</a:t>
            </a:r>
            <a:r>
              <a:rPr lang="en-US" sz="4000" b="1" dirty="0" smtClean="0">
                <a:effectLst>
                  <a:outerShdw blurRad="38100" dist="38100" dir="2700000" algn="tl">
                    <a:srgbClr val="000000">
                      <a:alpha val="43137"/>
                    </a:srgbClr>
                  </a:outerShdw>
                </a:effectLst>
              </a:rPr>
              <a:t>) Power BI Service</a:t>
            </a:r>
            <a:endParaRPr lang="en-US" sz="4000" b="1" dirty="0">
              <a:effectLst>
                <a:outerShdw blurRad="38100" dist="38100" dir="2700000" algn="tl">
                  <a:srgbClr val="000000">
                    <a:alpha val="43137"/>
                  </a:srgbClr>
                </a:outerShdw>
              </a:effectLst>
            </a:endParaRPr>
          </a:p>
        </p:txBody>
      </p:sp>
      <p:pic>
        <p:nvPicPr>
          <p:cNvPr id="5" name="Picture Placeholder 4"/>
          <p:cNvPicPr>
            <a:picLocks noChangeAspect="1"/>
          </p:cNvPicPr>
          <p:nvPr/>
        </p:nvPicPr>
        <p:blipFill>
          <a:blip r:embed="rId3" cstate="print">
            <a:extLst>
              <a:ext uri="{28A0092B-C50C-407E-A947-70E740481C1C}">
                <a14:useLocalDpi xmlns:a14="http://schemas.microsoft.com/office/drawing/2010/main" val="0"/>
              </a:ext>
            </a:extLst>
          </a:blip>
          <a:srcRect t="6168" b="6168"/>
          <a:stretch>
            <a:fillRect/>
          </a:stretch>
        </p:blipFill>
        <p:spPr>
          <a:xfrm>
            <a:off x="8095846" y="1605580"/>
            <a:ext cx="1748295" cy="964081"/>
          </a:xfrm>
          <a:prstGeom prst="rect">
            <a:avLst/>
          </a:prstGeom>
        </p:spPr>
      </p:pic>
    </p:spTree>
    <p:extLst>
      <p:ext uri="{BB962C8B-B14F-4D97-AF65-F5344CB8AC3E}">
        <p14:creationId xmlns:p14="http://schemas.microsoft.com/office/powerpoint/2010/main" val="404044677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a:spLocks noGrp="1"/>
          </p:cNvSpPr>
          <p:nvPr>
            <p:ph type="title"/>
          </p:nvPr>
        </p:nvSpPr>
        <p:spPr>
          <a:xfrm>
            <a:off x="499948" y="52495"/>
            <a:ext cx="11097319" cy="370880"/>
          </a:xfrm>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p>
            <a:r>
              <a:rPr lang="en-US" sz="2000" b="1" dirty="0" smtClean="0">
                <a:ln w="0"/>
                <a:solidFill>
                  <a:schemeClr val="tx1"/>
                </a:solidFill>
                <a:effectLst>
                  <a:outerShdw blurRad="38100" dist="38100" dir="2700000" algn="tl">
                    <a:srgbClr val="000000">
                      <a:alpha val="43137"/>
                    </a:srgbClr>
                  </a:outerShdw>
                </a:effectLst>
              </a:rPr>
              <a:t>Power BI service</a:t>
            </a:r>
            <a:endParaRPr lang="en-US" sz="2000" b="1" dirty="0">
              <a:ln w="0"/>
              <a:solidFill>
                <a:schemeClr val="tx1"/>
              </a:solidFill>
              <a:effectLst>
                <a:outerShdw blurRad="38100" dist="38100" dir="2700000" algn="tl">
                  <a:srgbClr val="000000">
                    <a:alpha val="43137"/>
                  </a:srgbClr>
                </a:outerShdw>
              </a:effectLst>
              <a:latin typeface="+mn-lt"/>
              <a:ea typeface="+mn-ea"/>
              <a:cs typeface="+mn-cs"/>
            </a:endParaRPr>
          </a:p>
        </p:txBody>
      </p:sp>
      <p:sp>
        <p:nvSpPr>
          <p:cNvPr id="10" name="Content Placeholder 2"/>
          <p:cNvSpPr txBox="1">
            <a:spLocks/>
          </p:cNvSpPr>
          <p:nvPr/>
        </p:nvSpPr>
        <p:spPr>
          <a:xfrm>
            <a:off x="654125" y="629376"/>
            <a:ext cx="10883559" cy="5574354"/>
          </a:xfrm>
          <a:prstGeom prst="rect">
            <a:avLst/>
          </a:prstGeom>
        </p:spPr>
        <p:style>
          <a:lnRef idx="2">
            <a:schemeClr val="accent1"/>
          </a:lnRef>
          <a:fillRef idx="1">
            <a:schemeClr val="lt1"/>
          </a:fillRef>
          <a:effectRef idx="0">
            <a:schemeClr val="accent1"/>
          </a:effectRef>
          <a:fontRef idx="minor">
            <a:schemeClr val="dk1"/>
          </a:fontRef>
        </p:style>
        <p:txBody>
          <a:bodyPr vert="horz" lIns="91440" tIns="0" rIns="91440" bIns="365760" rtlCol="0" anchor="t">
            <a:noAutofit/>
          </a:bodyPr>
          <a:lstStyle>
            <a:lvl1pPr marL="285744" indent="-285744" defTabSz="457189">
              <a:spcBef>
                <a:spcPct val="20000"/>
              </a:spcBef>
              <a:spcAft>
                <a:spcPts val="600"/>
              </a:spcAft>
              <a:buClr>
                <a:schemeClr val="accent1"/>
              </a:buClr>
              <a:buSzPct val="115000"/>
              <a:buFont typeface="Arial"/>
              <a:buChar char="•"/>
              <a:defRPr cap="none">
                <a:effectLst/>
              </a:defRPr>
            </a:lvl1pPr>
            <a:lvl2pPr marL="742932" indent="-285744" defTabSz="457189">
              <a:spcBef>
                <a:spcPct val="20000"/>
              </a:spcBef>
              <a:spcAft>
                <a:spcPts val="600"/>
              </a:spcAft>
              <a:buClr>
                <a:schemeClr val="accent1"/>
              </a:buClr>
              <a:buSzPct val="115000"/>
              <a:buFont typeface="Arial"/>
              <a:buChar char="•"/>
              <a:defRPr sz="2000" cap="none">
                <a:effectLst/>
              </a:defRPr>
            </a:lvl2pPr>
            <a:lvl3pPr marL="1200121" indent="-285744" defTabSz="457189">
              <a:spcBef>
                <a:spcPct val="20000"/>
              </a:spcBef>
              <a:spcAft>
                <a:spcPts val="600"/>
              </a:spcAft>
              <a:buClr>
                <a:schemeClr val="accent1"/>
              </a:buClr>
              <a:buSzPct val="115000"/>
              <a:buFont typeface="Arial"/>
              <a:buChar char="•"/>
              <a:defRPr cap="none">
                <a:effectLst/>
              </a:defRPr>
            </a:lvl3pPr>
            <a:lvl4pPr marL="1543012" indent="-171446" defTabSz="457189">
              <a:spcBef>
                <a:spcPct val="20000"/>
              </a:spcBef>
              <a:spcAft>
                <a:spcPts val="600"/>
              </a:spcAft>
              <a:buClr>
                <a:schemeClr val="accent1"/>
              </a:buClr>
              <a:buSzPct val="115000"/>
              <a:buFont typeface="Arial"/>
              <a:buChar char="•"/>
              <a:defRPr sz="1600" cap="none">
                <a:effectLst/>
              </a:defRPr>
            </a:lvl4pPr>
            <a:lvl5pPr marL="2000201" indent="-171446" defTabSz="457189">
              <a:spcBef>
                <a:spcPct val="20000"/>
              </a:spcBef>
              <a:spcAft>
                <a:spcPts val="600"/>
              </a:spcAft>
              <a:buClr>
                <a:schemeClr val="accent1"/>
              </a:buClr>
              <a:buSzPct val="115000"/>
              <a:buFont typeface="Arial"/>
              <a:buChar char="•"/>
              <a:defRPr sz="1400" cap="none">
                <a:effectLst/>
              </a:defRPr>
            </a:lvl5pPr>
            <a:lvl6pPr marL="2514537" indent="-228594" defTabSz="457189">
              <a:spcBef>
                <a:spcPct val="20000"/>
              </a:spcBef>
              <a:spcAft>
                <a:spcPts val="600"/>
              </a:spcAft>
              <a:buClr>
                <a:schemeClr val="accent1"/>
              </a:buClr>
              <a:buSzPct val="115000"/>
              <a:buFont typeface="Arial"/>
              <a:buChar char="•"/>
              <a:defRPr sz="1400" cap="none">
                <a:effectLst/>
              </a:defRPr>
            </a:lvl6pPr>
            <a:lvl7pPr marL="2971726" indent="-228594" defTabSz="457189">
              <a:spcBef>
                <a:spcPct val="20000"/>
              </a:spcBef>
              <a:spcAft>
                <a:spcPts val="600"/>
              </a:spcAft>
              <a:buClr>
                <a:schemeClr val="accent1"/>
              </a:buClr>
              <a:buSzPct val="115000"/>
              <a:buFont typeface="Arial"/>
              <a:buChar char="•"/>
              <a:defRPr sz="1400" cap="none">
                <a:effectLst/>
              </a:defRPr>
            </a:lvl7pPr>
            <a:lvl8pPr marL="3428914" indent="-228594" defTabSz="457189">
              <a:spcBef>
                <a:spcPct val="20000"/>
              </a:spcBef>
              <a:spcAft>
                <a:spcPts val="600"/>
              </a:spcAft>
              <a:buClr>
                <a:schemeClr val="accent1"/>
              </a:buClr>
              <a:buSzPct val="115000"/>
              <a:buFont typeface="Arial"/>
              <a:buChar char="•"/>
              <a:defRPr sz="1400" cap="none">
                <a:effectLst/>
              </a:defRPr>
            </a:lvl8pPr>
            <a:lvl9pPr marL="3886103" indent="-228594" defTabSz="457189">
              <a:spcBef>
                <a:spcPct val="20000"/>
              </a:spcBef>
              <a:spcAft>
                <a:spcPts val="600"/>
              </a:spcAft>
              <a:buClr>
                <a:schemeClr val="accent1"/>
              </a:buClr>
              <a:buSzPct val="115000"/>
              <a:buFont typeface="Arial"/>
              <a:buChar char="•"/>
              <a:defRPr sz="1400" cap="none">
                <a:effectLst/>
              </a:defRPr>
            </a:lvl9pPr>
          </a:lstStyle>
          <a:p>
            <a:pPr marL="0" lvl="1" indent="0">
              <a:spcBef>
                <a:spcPts val="0"/>
              </a:spcBef>
              <a:spcAft>
                <a:spcPts val="0"/>
              </a:spcAft>
              <a:buNone/>
            </a:pPr>
            <a:r>
              <a:rPr lang="en-US" sz="1600" b="1" u="sng" dirty="0" smtClean="0">
                <a:solidFill>
                  <a:schemeClr val="tx1"/>
                </a:solidFill>
                <a:effectLst>
                  <a:outerShdw blurRad="38100" dist="38100" dir="2700000" algn="tl">
                    <a:srgbClr val="000000">
                      <a:alpha val="43137"/>
                    </a:srgbClr>
                  </a:outerShdw>
                </a:effectLst>
              </a:rPr>
              <a:t>Power BI License :- </a:t>
            </a:r>
          </a:p>
          <a:p>
            <a:pPr marL="0" lvl="1" indent="0">
              <a:spcBef>
                <a:spcPts val="0"/>
              </a:spcBef>
              <a:spcAft>
                <a:spcPts val="0"/>
              </a:spcAft>
              <a:buNone/>
            </a:pPr>
            <a:endParaRPr lang="en-US" sz="1400" b="1" u="sng" dirty="0" smtClean="0">
              <a:solidFill>
                <a:schemeClr val="tx1"/>
              </a:solidFill>
              <a:effectLst>
                <a:outerShdw blurRad="38100" dist="38100" dir="2700000" algn="tl">
                  <a:srgbClr val="000000">
                    <a:alpha val="43137"/>
                  </a:srgbClr>
                </a:outerShdw>
              </a:effectLst>
            </a:endParaRPr>
          </a:p>
          <a:p>
            <a:pPr marL="0" lvl="1" indent="0">
              <a:spcBef>
                <a:spcPts val="0"/>
              </a:spcBef>
              <a:spcAft>
                <a:spcPts val="0"/>
              </a:spcAft>
              <a:buNone/>
            </a:pPr>
            <a:r>
              <a:rPr lang="en-US" sz="1400" b="1" dirty="0" smtClean="0">
                <a:solidFill>
                  <a:schemeClr val="tx1"/>
                </a:solidFill>
              </a:rPr>
              <a:t>Pro:-</a:t>
            </a:r>
          </a:p>
          <a:p>
            <a:pPr marL="457189" lvl="2" indent="0">
              <a:spcBef>
                <a:spcPts val="0"/>
              </a:spcBef>
              <a:spcAft>
                <a:spcPts val="0"/>
              </a:spcAft>
              <a:buNone/>
            </a:pPr>
            <a:r>
              <a:rPr lang="en-US" sz="1400" dirty="0" smtClean="0"/>
              <a:t>1. As a Power BI developer, we need a Pro license, which is a per-user-based subscription.</a:t>
            </a:r>
            <a:br>
              <a:rPr lang="en-US" sz="1400" dirty="0" smtClean="0"/>
            </a:br>
            <a:r>
              <a:rPr lang="en-US" sz="1400" dirty="0" smtClean="0"/>
              <a:t>2. Costs around 13 USD/month.</a:t>
            </a:r>
            <a:br>
              <a:rPr lang="en-US" sz="1400" dirty="0" smtClean="0"/>
            </a:br>
            <a:r>
              <a:rPr lang="en-US" sz="1400" dirty="0" smtClean="0"/>
              <a:t>3. We can refresh around 8 times/day.</a:t>
            </a:r>
            <a:br>
              <a:rPr lang="en-US" sz="1400" dirty="0" smtClean="0"/>
            </a:br>
            <a:r>
              <a:rPr lang="en-US" sz="1400" dirty="0" smtClean="0"/>
              <a:t>4. Model size cannot exceed 1GB.</a:t>
            </a:r>
            <a:br>
              <a:rPr lang="en-US" sz="1400" dirty="0" smtClean="0"/>
            </a:br>
            <a:r>
              <a:rPr lang="en-US" sz="1400" dirty="0" smtClean="0"/>
              <a:t>5. We can share the reports internally and externally.</a:t>
            </a:r>
            <a:endParaRPr lang="en-US" sz="1400" b="1" dirty="0" smtClean="0">
              <a:solidFill>
                <a:schemeClr val="tx1"/>
              </a:solidFill>
            </a:endParaRPr>
          </a:p>
          <a:p>
            <a:pPr marL="0" lvl="1" indent="0">
              <a:spcBef>
                <a:spcPts val="0"/>
              </a:spcBef>
              <a:spcAft>
                <a:spcPts val="0"/>
              </a:spcAft>
              <a:buNone/>
            </a:pPr>
            <a:r>
              <a:rPr lang="en-US" sz="1400" b="1" dirty="0">
                <a:solidFill>
                  <a:schemeClr val="tx1"/>
                </a:solidFill>
              </a:rPr>
              <a:t>Premium:-</a:t>
            </a:r>
          </a:p>
          <a:p>
            <a:pPr marL="457189" lvl="2" indent="0">
              <a:spcBef>
                <a:spcPts val="0"/>
              </a:spcBef>
              <a:spcAft>
                <a:spcPts val="0"/>
              </a:spcAft>
              <a:buNone/>
            </a:pPr>
            <a:r>
              <a:rPr lang="en-US" sz="1400" dirty="0" smtClean="0"/>
              <a:t>1. Capacity-based license (Say &gt;=10,000 users).</a:t>
            </a:r>
            <a:br>
              <a:rPr lang="en-US" sz="1400" dirty="0" smtClean="0"/>
            </a:br>
            <a:r>
              <a:rPr lang="en-US" sz="1400" dirty="0" smtClean="0"/>
              <a:t>2. Costs around 33k USD/month.</a:t>
            </a:r>
            <a:br>
              <a:rPr lang="en-US" sz="1400" dirty="0" smtClean="0"/>
            </a:br>
            <a:r>
              <a:rPr lang="en-US" sz="1400" dirty="0" smtClean="0"/>
              <a:t>3. Can refresh 48 times/day.</a:t>
            </a:r>
            <a:br>
              <a:rPr lang="en-US" sz="1400" dirty="0" smtClean="0"/>
            </a:br>
            <a:r>
              <a:rPr lang="en-US" sz="1400" dirty="0" smtClean="0"/>
              <a:t>4. Supports model up to 400GB.</a:t>
            </a:r>
          </a:p>
          <a:p>
            <a:pPr marL="0" lvl="2" indent="0">
              <a:spcBef>
                <a:spcPts val="0"/>
              </a:spcBef>
              <a:spcAft>
                <a:spcPts val="0"/>
              </a:spcAft>
              <a:buNone/>
            </a:pPr>
            <a:r>
              <a:rPr lang="en-US" sz="1400" b="1" dirty="0" smtClean="0">
                <a:solidFill>
                  <a:schemeClr val="tx1"/>
                </a:solidFill>
              </a:rPr>
              <a:t>PPU:-</a:t>
            </a:r>
          </a:p>
          <a:p>
            <a:pPr marL="457189" lvl="2" indent="0">
              <a:spcBef>
                <a:spcPts val="0"/>
              </a:spcBef>
              <a:spcAft>
                <a:spcPts val="0"/>
              </a:spcAft>
              <a:buNone/>
            </a:pPr>
            <a:r>
              <a:rPr lang="en-US" sz="1400" dirty="0" smtClean="0"/>
              <a:t>1. User-based </a:t>
            </a:r>
            <a:r>
              <a:rPr lang="en-US" sz="1400" dirty="0"/>
              <a:t>license. To use some of the advanced features of Power BI.</a:t>
            </a:r>
            <a:br>
              <a:rPr lang="en-US" sz="1400" dirty="0"/>
            </a:br>
            <a:r>
              <a:rPr lang="en-US" sz="1400" dirty="0"/>
              <a:t>2. Premium per User License.</a:t>
            </a:r>
            <a:br>
              <a:rPr lang="en-US" sz="1400" dirty="0"/>
            </a:br>
            <a:r>
              <a:rPr lang="en-US" sz="1400" dirty="0"/>
              <a:t>3. Costs around 20 USD/month.</a:t>
            </a:r>
            <a:br>
              <a:rPr lang="en-US" sz="1400" dirty="0"/>
            </a:br>
            <a:r>
              <a:rPr lang="en-US" sz="1400" dirty="0"/>
              <a:t>4. Can refresh 48 times/day plus unlimited API refreshes.</a:t>
            </a:r>
            <a:br>
              <a:rPr lang="en-US" sz="1400" dirty="0"/>
            </a:br>
            <a:r>
              <a:rPr lang="en-US" sz="1400" dirty="0"/>
              <a:t>5. Can have model size up to 100GB.</a:t>
            </a:r>
            <a:br>
              <a:rPr lang="en-US" sz="1400" dirty="0"/>
            </a:br>
            <a:r>
              <a:rPr lang="en-US" sz="1400" dirty="0"/>
              <a:t>6. Microsoft introduced the PPU license for companies that are not big in their user base to use a premium capacity option but still want to use the premium functionalities</a:t>
            </a:r>
            <a:r>
              <a:rPr lang="en-US" sz="1400" dirty="0" smtClean="0"/>
              <a:t>.</a:t>
            </a:r>
          </a:p>
          <a:p>
            <a:pPr marL="0" lvl="2" indent="0">
              <a:spcBef>
                <a:spcPts val="0"/>
              </a:spcBef>
              <a:spcAft>
                <a:spcPts val="0"/>
              </a:spcAft>
              <a:buNone/>
            </a:pPr>
            <a:endParaRPr lang="en-US" sz="1400" dirty="0" smtClean="0"/>
          </a:p>
          <a:p>
            <a:pPr marL="0" lvl="2" indent="0">
              <a:spcBef>
                <a:spcPts val="0"/>
              </a:spcBef>
              <a:spcAft>
                <a:spcPts val="0"/>
              </a:spcAft>
              <a:buNone/>
            </a:pPr>
            <a:endParaRPr lang="en-US" sz="1200" dirty="0"/>
          </a:p>
        </p:txBody>
      </p:sp>
    </p:spTree>
    <p:extLst>
      <p:ext uri="{BB962C8B-B14F-4D97-AF65-F5344CB8AC3E}">
        <p14:creationId xmlns:p14="http://schemas.microsoft.com/office/powerpoint/2010/main" val="94234524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a:spLocks noGrp="1"/>
          </p:cNvSpPr>
          <p:nvPr>
            <p:ph type="title"/>
          </p:nvPr>
        </p:nvSpPr>
        <p:spPr>
          <a:xfrm>
            <a:off x="499948" y="52495"/>
            <a:ext cx="11097319" cy="370880"/>
          </a:xfrm>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p>
            <a:r>
              <a:rPr lang="en-US" sz="2000" b="1" dirty="0" smtClean="0">
                <a:ln w="0"/>
                <a:solidFill>
                  <a:schemeClr val="tx1"/>
                </a:solidFill>
                <a:effectLst>
                  <a:outerShdw blurRad="38100" dist="38100" dir="2700000" algn="tl">
                    <a:srgbClr val="000000">
                      <a:alpha val="43137"/>
                    </a:srgbClr>
                  </a:outerShdw>
                </a:effectLst>
              </a:rPr>
              <a:t>Power BI service</a:t>
            </a:r>
            <a:endParaRPr lang="en-US" sz="2000" b="1" dirty="0">
              <a:ln w="0"/>
              <a:solidFill>
                <a:schemeClr val="tx1"/>
              </a:solidFill>
              <a:effectLst>
                <a:outerShdw blurRad="38100" dist="38100" dir="2700000" algn="tl">
                  <a:srgbClr val="000000">
                    <a:alpha val="43137"/>
                  </a:srgbClr>
                </a:outerShdw>
              </a:effectLst>
              <a:latin typeface="+mn-lt"/>
              <a:ea typeface="+mn-ea"/>
              <a:cs typeface="+mn-cs"/>
            </a:endParaRPr>
          </a:p>
        </p:txBody>
      </p:sp>
      <p:sp>
        <p:nvSpPr>
          <p:cNvPr id="10" name="Content Placeholder 2"/>
          <p:cNvSpPr txBox="1">
            <a:spLocks/>
          </p:cNvSpPr>
          <p:nvPr/>
        </p:nvSpPr>
        <p:spPr>
          <a:xfrm>
            <a:off x="654125" y="629376"/>
            <a:ext cx="10883559" cy="5574354"/>
          </a:xfrm>
          <a:prstGeom prst="rect">
            <a:avLst/>
          </a:prstGeom>
        </p:spPr>
        <p:style>
          <a:lnRef idx="2">
            <a:schemeClr val="accent1"/>
          </a:lnRef>
          <a:fillRef idx="1">
            <a:schemeClr val="lt1"/>
          </a:fillRef>
          <a:effectRef idx="0">
            <a:schemeClr val="accent1"/>
          </a:effectRef>
          <a:fontRef idx="minor">
            <a:schemeClr val="dk1"/>
          </a:fontRef>
        </p:style>
        <p:txBody>
          <a:bodyPr vert="horz" lIns="91440" tIns="0" rIns="91440" bIns="365760" rtlCol="0" anchor="t">
            <a:noAutofit/>
          </a:bodyPr>
          <a:lstStyle>
            <a:lvl1pPr marL="285744" indent="-285744" defTabSz="457189">
              <a:spcBef>
                <a:spcPct val="20000"/>
              </a:spcBef>
              <a:spcAft>
                <a:spcPts val="600"/>
              </a:spcAft>
              <a:buClr>
                <a:schemeClr val="accent1"/>
              </a:buClr>
              <a:buSzPct val="115000"/>
              <a:buFont typeface="Arial"/>
              <a:buChar char="•"/>
              <a:defRPr cap="none">
                <a:effectLst/>
              </a:defRPr>
            </a:lvl1pPr>
            <a:lvl2pPr marL="742932" indent="-285744" defTabSz="457189">
              <a:spcBef>
                <a:spcPct val="20000"/>
              </a:spcBef>
              <a:spcAft>
                <a:spcPts val="600"/>
              </a:spcAft>
              <a:buClr>
                <a:schemeClr val="accent1"/>
              </a:buClr>
              <a:buSzPct val="115000"/>
              <a:buFont typeface="Arial"/>
              <a:buChar char="•"/>
              <a:defRPr sz="2000" cap="none">
                <a:effectLst/>
              </a:defRPr>
            </a:lvl2pPr>
            <a:lvl3pPr marL="1200121" indent="-285744" defTabSz="457189">
              <a:spcBef>
                <a:spcPct val="20000"/>
              </a:spcBef>
              <a:spcAft>
                <a:spcPts val="600"/>
              </a:spcAft>
              <a:buClr>
                <a:schemeClr val="accent1"/>
              </a:buClr>
              <a:buSzPct val="115000"/>
              <a:buFont typeface="Arial"/>
              <a:buChar char="•"/>
              <a:defRPr cap="none">
                <a:effectLst/>
              </a:defRPr>
            </a:lvl3pPr>
            <a:lvl4pPr marL="1543012" indent="-171446" defTabSz="457189">
              <a:spcBef>
                <a:spcPct val="20000"/>
              </a:spcBef>
              <a:spcAft>
                <a:spcPts val="600"/>
              </a:spcAft>
              <a:buClr>
                <a:schemeClr val="accent1"/>
              </a:buClr>
              <a:buSzPct val="115000"/>
              <a:buFont typeface="Arial"/>
              <a:buChar char="•"/>
              <a:defRPr sz="1600" cap="none">
                <a:effectLst/>
              </a:defRPr>
            </a:lvl4pPr>
            <a:lvl5pPr marL="2000201" indent="-171446" defTabSz="457189">
              <a:spcBef>
                <a:spcPct val="20000"/>
              </a:spcBef>
              <a:spcAft>
                <a:spcPts val="600"/>
              </a:spcAft>
              <a:buClr>
                <a:schemeClr val="accent1"/>
              </a:buClr>
              <a:buSzPct val="115000"/>
              <a:buFont typeface="Arial"/>
              <a:buChar char="•"/>
              <a:defRPr sz="1400" cap="none">
                <a:effectLst/>
              </a:defRPr>
            </a:lvl5pPr>
            <a:lvl6pPr marL="2514537" indent="-228594" defTabSz="457189">
              <a:spcBef>
                <a:spcPct val="20000"/>
              </a:spcBef>
              <a:spcAft>
                <a:spcPts val="600"/>
              </a:spcAft>
              <a:buClr>
                <a:schemeClr val="accent1"/>
              </a:buClr>
              <a:buSzPct val="115000"/>
              <a:buFont typeface="Arial"/>
              <a:buChar char="•"/>
              <a:defRPr sz="1400" cap="none">
                <a:effectLst/>
              </a:defRPr>
            </a:lvl6pPr>
            <a:lvl7pPr marL="2971726" indent="-228594" defTabSz="457189">
              <a:spcBef>
                <a:spcPct val="20000"/>
              </a:spcBef>
              <a:spcAft>
                <a:spcPts val="600"/>
              </a:spcAft>
              <a:buClr>
                <a:schemeClr val="accent1"/>
              </a:buClr>
              <a:buSzPct val="115000"/>
              <a:buFont typeface="Arial"/>
              <a:buChar char="•"/>
              <a:defRPr sz="1400" cap="none">
                <a:effectLst/>
              </a:defRPr>
            </a:lvl7pPr>
            <a:lvl8pPr marL="3428914" indent="-228594" defTabSz="457189">
              <a:spcBef>
                <a:spcPct val="20000"/>
              </a:spcBef>
              <a:spcAft>
                <a:spcPts val="600"/>
              </a:spcAft>
              <a:buClr>
                <a:schemeClr val="accent1"/>
              </a:buClr>
              <a:buSzPct val="115000"/>
              <a:buFont typeface="Arial"/>
              <a:buChar char="•"/>
              <a:defRPr sz="1400" cap="none">
                <a:effectLst/>
              </a:defRPr>
            </a:lvl8pPr>
            <a:lvl9pPr marL="3886103" indent="-228594" defTabSz="457189">
              <a:spcBef>
                <a:spcPct val="20000"/>
              </a:spcBef>
              <a:spcAft>
                <a:spcPts val="600"/>
              </a:spcAft>
              <a:buClr>
                <a:schemeClr val="accent1"/>
              </a:buClr>
              <a:buSzPct val="115000"/>
              <a:buFont typeface="Arial"/>
              <a:buChar char="•"/>
              <a:defRPr sz="1400" cap="none">
                <a:effectLst/>
              </a:defRPr>
            </a:lvl9pPr>
          </a:lstStyle>
          <a:p>
            <a:pPr marL="285750" lvl="2" indent="-285750">
              <a:spcBef>
                <a:spcPts val="0"/>
              </a:spcBef>
              <a:spcAft>
                <a:spcPts val="0"/>
              </a:spcAft>
            </a:pPr>
            <a:r>
              <a:rPr lang="en-US" sz="1400" b="1" dirty="0"/>
              <a:t>Workspace </a:t>
            </a:r>
            <a:r>
              <a:rPr lang="en-US" sz="1400" dirty="0"/>
              <a:t>:- this is like as a folder you can publish your report in this workspace and provide the access to end user , then end user are access you report at their end</a:t>
            </a:r>
            <a:r>
              <a:rPr lang="en-US" sz="1400" dirty="0" smtClean="0"/>
              <a:t>.</a:t>
            </a:r>
          </a:p>
          <a:p>
            <a:pPr marL="0" lvl="2" indent="0">
              <a:spcBef>
                <a:spcPts val="0"/>
              </a:spcBef>
              <a:spcAft>
                <a:spcPts val="0"/>
              </a:spcAft>
              <a:buNone/>
            </a:pPr>
            <a:r>
              <a:rPr lang="en-US" sz="1400" dirty="0"/>
              <a:t>	</a:t>
            </a:r>
            <a:r>
              <a:rPr lang="en-US" sz="1400" dirty="0" smtClean="0"/>
              <a:t>e.g. You can create workspaces </a:t>
            </a:r>
            <a:r>
              <a:rPr lang="en-US" sz="1400" b="1" i="1" dirty="0" smtClean="0">
                <a:latin typeface="Cambria" panose="02040503050406030204" pitchFamily="18" charset="0"/>
                <a:ea typeface="Cambria" panose="02040503050406030204" pitchFamily="18" charset="0"/>
              </a:rPr>
              <a:t>Dev., test, prod </a:t>
            </a:r>
            <a:r>
              <a:rPr lang="en-US" sz="1400" dirty="0" smtClean="0"/>
              <a:t>OR </a:t>
            </a:r>
            <a:r>
              <a:rPr lang="en-US" sz="1400" b="1" i="1" dirty="0">
                <a:latin typeface="Cambria" panose="02040503050406030204" pitchFamily="18" charset="0"/>
                <a:ea typeface="Cambria" panose="02040503050406030204" pitchFamily="18" charset="0"/>
              </a:rPr>
              <a:t>year </a:t>
            </a:r>
            <a:r>
              <a:rPr lang="en-US" sz="1400" b="1" i="1" dirty="0" smtClean="0">
                <a:latin typeface="Cambria" panose="02040503050406030204" pitchFamily="18" charset="0"/>
                <a:ea typeface="Cambria" panose="02040503050406030204" pitchFamily="18" charset="0"/>
              </a:rPr>
              <a:t>wise </a:t>
            </a:r>
            <a:r>
              <a:rPr lang="en-US" sz="1400" dirty="0"/>
              <a:t>OR </a:t>
            </a:r>
            <a:r>
              <a:rPr lang="en-US" sz="1400" dirty="0" smtClean="0"/>
              <a:t> </a:t>
            </a:r>
            <a:r>
              <a:rPr lang="en-US" sz="1400" b="1" i="1" dirty="0" smtClean="0">
                <a:latin typeface="Cambria" panose="02040503050406030204" pitchFamily="18" charset="0"/>
                <a:ea typeface="Cambria" panose="02040503050406030204" pitchFamily="18" charset="0"/>
              </a:rPr>
              <a:t>Business Name wise(HR, Sales Finance)</a:t>
            </a:r>
            <a:endParaRPr lang="en-US" sz="1400" b="1" i="1" dirty="0">
              <a:latin typeface="Cambria" panose="02040503050406030204" pitchFamily="18" charset="0"/>
              <a:ea typeface="Cambria" panose="02040503050406030204" pitchFamily="18" charset="0"/>
            </a:endParaRPr>
          </a:p>
          <a:p>
            <a:pPr marL="0" lvl="2" indent="0">
              <a:spcBef>
                <a:spcPts val="0"/>
              </a:spcBef>
              <a:spcAft>
                <a:spcPts val="0"/>
              </a:spcAft>
              <a:buNone/>
            </a:pPr>
            <a:endParaRPr lang="en-US" sz="1200" dirty="0" smtClean="0"/>
          </a:p>
          <a:p>
            <a:pPr marL="0" lvl="2" indent="0">
              <a:spcBef>
                <a:spcPts val="0"/>
              </a:spcBef>
              <a:spcAft>
                <a:spcPts val="0"/>
              </a:spcAft>
              <a:buNone/>
            </a:pPr>
            <a:endParaRPr lang="en-US" sz="1200" dirty="0"/>
          </a:p>
          <a:p>
            <a:pPr marL="285750" lvl="2" indent="-285750">
              <a:spcBef>
                <a:spcPts val="0"/>
              </a:spcBef>
              <a:spcAft>
                <a:spcPts val="0"/>
              </a:spcAft>
            </a:pPr>
            <a:r>
              <a:rPr lang="en-US" sz="1400" b="1" dirty="0"/>
              <a:t>Publish Report :- </a:t>
            </a:r>
            <a:r>
              <a:rPr lang="en-US" sz="1400" dirty="0"/>
              <a:t>You need to create report on Power BI desktop and login with email id and publish it in specific workspace</a:t>
            </a:r>
            <a:r>
              <a:rPr lang="en-US" sz="1400" dirty="0" smtClean="0"/>
              <a:t>.</a:t>
            </a:r>
          </a:p>
          <a:p>
            <a:pPr marL="0" lvl="2" indent="0">
              <a:spcBef>
                <a:spcPts val="0"/>
              </a:spcBef>
              <a:spcAft>
                <a:spcPts val="0"/>
              </a:spcAft>
              <a:buNone/>
            </a:pPr>
            <a:endParaRPr lang="en-US" sz="1400" dirty="0"/>
          </a:p>
          <a:p>
            <a:pPr marL="285750" lvl="2" indent="-285750">
              <a:spcBef>
                <a:spcPts val="0"/>
              </a:spcBef>
              <a:spcAft>
                <a:spcPts val="0"/>
              </a:spcAft>
            </a:pPr>
            <a:r>
              <a:rPr lang="en-US" sz="1400" b="1" dirty="0"/>
              <a:t>Dashboard </a:t>
            </a:r>
            <a:r>
              <a:rPr lang="en-US" sz="1400" b="1" dirty="0" smtClean="0"/>
              <a:t>:-</a:t>
            </a:r>
            <a:r>
              <a:rPr lang="en-US" sz="1400" dirty="0" smtClean="0"/>
              <a:t> </a:t>
            </a:r>
            <a:r>
              <a:rPr lang="en-US" sz="1400" dirty="0"/>
              <a:t>This is single page report, we can pin the visual on Power Bi service and create dashboard</a:t>
            </a:r>
            <a:r>
              <a:rPr lang="en-US" sz="1400" dirty="0" smtClean="0"/>
              <a:t>.</a:t>
            </a:r>
          </a:p>
          <a:p>
            <a:pPr marL="285750" lvl="2" indent="-285750">
              <a:spcBef>
                <a:spcPts val="0"/>
              </a:spcBef>
              <a:spcAft>
                <a:spcPts val="0"/>
              </a:spcAft>
            </a:pPr>
            <a:endParaRPr lang="en-US" sz="1400" dirty="0"/>
          </a:p>
          <a:p>
            <a:pPr marL="285750" lvl="2" indent="-285750">
              <a:spcBef>
                <a:spcPts val="0"/>
              </a:spcBef>
              <a:spcAft>
                <a:spcPts val="0"/>
              </a:spcAft>
            </a:pPr>
            <a:r>
              <a:rPr lang="en-US" sz="1400" b="1" dirty="0" smtClean="0"/>
              <a:t>Workspace Access :- </a:t>
            </a:r>
            <a:r>
              <a:rPr lang="en-US" sz="1400" dirty="0" smtClean="0"/>
              <a:t>Manage Access and add user name for accessing the report. </a:t>
            </a:r>
            <a:endParaRPr lang="en-US" sz="1400" dirty="0"/>
          </a:p>
          <a:p>
            <a:pPr lvl="2"/>
            <a:r>
              <a:rPr lang="en-US" sz="1400" b="1" dirty="0"/>
              <a:t>Roles in workspaces in Power </a:t>
            </a:r>
            <a:r>
              <a:rPr lang="en-US" sz="1400" b="1" dirty="0" smtClean="0"/>
              <a:t>BI </a:t>
            </a:r>
          </a:p>
          <a:p>
            <a:pPr marL="0" lvl="2" indent="0">
              <a:spcBef>
                <a:spcPts val="0"/>
              </a:spcBef>
              <a:spcAft>
                <a:spcPts val="0"/>
              </a:spcAft>
              <a:buNone/>
            </a:pPr>
            <a:endParaRPr lang="en-US" sz="1200" b="1" dirty="0"/>
          </a:p>
        </p:txBody>
      </p:sp>
      <p:graphicFrame>
        <p:nvGraphicFramePr>
          <p:cNvPr id="3" name="Table 2"/>
          <p:cNvGraphicFramePr>
            <a:graphicFrameLocks noGrp="1"/>
          </p:cNvGraphicFramePr>
          <p:nvPr>
            <p:extLst>
              <p:ext uri="{D42A27DB-BD31-4B8C-83A1-F6EECF244321}">
                <p14:modId xmlns:p14="http://schemas.microsoft.com/office/powerpoint/2010/main" val="1707445686"/>
              </p:ext>
            </p:extLst>
          </p:nvPr>
        </p:nvGraphicFramePr>
        <p:xfrm>
          <a:off x="1007583" y="3392606"/>
          <a:ext cx="10193132" cy="2301830"/>
        </p:xfrm>
        <a:graphic>
          <a:graphicData uri="http://schemas.openxmlformats.org/drawingml/2006/table">
            <a:tbl>
              <a:tblPr firstRow="1" bandRow="1">
                <a:tableStyleId>{5C22544A-7EE6-4342-B048-85BDC9FD1C3A}</a:tableStyleId>
              </a:tblPr>
              <a:tblGrid>
                <a:gridCol w="2548283"/>
                <a:gridCol w="2548283"/>
                <a:gridCol w="2548283"/>
                <a:gridCol w="2548283"/>
              </a:tblGrid>
              <a:tr h="620767">
                <a:tc>
                  <a:txBody>
                    <a:bodyPr/>
                    <a:lstStyle/>
                    <a:p>
                      <a:pPr algn="ctr" fontAlgn="ctr"/>
                      <a:r>
                        <a:rPr lang="en-US" sz="1600" b="1" u="none" strike="noStrike" dirty="0">
                          <a:effectLst>
                            <a:outerShdw blurRad="38100" dist="38100" dir="2700000" algn="tl">
                              <a:srgbClr val="000000">
                                <a:alpha val="43137"/>
                              </a:srgbClr>
                            </a:outerShdw>
                          </a:effectLst>
                        </a:rPr>
                        <a:t>Admin</a:t>
                      </a:r>
                      <a:endParaRPr lang="en-US" sz="1600" b="1" i="0" u="none" strike="noStrike" dirty="0">
                        <a:solidFill>
                          <a:srgbClr val="000000"/>
                        </a:solidFill>
                        <a:effectLst>
                          <a:outerShdw blurRad="38100" dist="38100" dir="2700000" algn="tl">
                            <a:srgbClr val="000000">
                              <a:alpha val="43137"/>
                            </a:srgbClr>
                          </a:outerShdw>
                        </a:effectLst>
                        <a:latin typeface="Calibri" panose="020F0502020204030204" pitchFamily="34" charset="0"/>
                      </a:endParaRPr>
                    </a:p>
                  </a:txBody>
                  <a:tcPr marL="6350" marR="6350" marT="6350" marB="0" anchor="ctr"/>
                </a:tc>
                <a:tc>
                  <a:txBody>
                    <a:bodyPr/>
                    <a:lstStyle/>
                    <a:p>
                      <a:pPr algn="ctr" fontAlgn="ctr"/>
                      <a:r>
                        <a:rPr lang="en-US" sz="1600" b="1" u="none" strike="noStrike" dirty="0">
                          <a:effectLst>
                            <a:outerShdw blurRad="38100" dist="38100" dir="2700000" algn="tl">
                              <a:srgbClr val="000000">
                                <a:alpha val="43137"/>
                              </a:srgbClr>
                            </a:outerShdw>
                          </a:effectLst>
                        </a:rPr>
                        <a:t>Member</a:t>
                      </a:r>
                      <a:endParaRPr lang="en-US" sz="1600" b="1" i="0" u="none" strike="noStrike" dirty="0">
                        <a:solidFill>
                          <a:srgbClr val="000000"/>
                        </a:solidFill>
                        <a:effectLst>
                          <a:outerShdw blurRad="38100" dist="38100" dir="2700000" algn="tl">
                            <a:srgbClr val="000000">
                              <a:alpha val="43137"/>
                            </a:srgbClr>
                          </a:outerShdw>
                        </a:effectLst>
                        <a:latin typeface="Calibri" panose="020F0502020204030204" pitchFamily="34" charset="0"/>
                      </a:endParaRPr>
                    </a:p>
                  </a:txBody>
                  <a:tcPr marL="6350" marR="6350" marT="6350" marB="0" anchor="ctr"/>
                </a:tc>
                <a:tc>
                  <a:txBody>
                    <a:bodyPr/>
                    <a:lstStyle/>
                    <a:p>
                      <a:pPr algn="ctr" fontAlgn="ctr"/>
                      <a:r>
                        <a:rPr lang="en-US" sz="1600" b="1" u="none" strike="noStrike" dirty="0" smtClean="0">
                          <a:effectLst>
                            <a:outerShdw blurRad="38100" dist="38100" dir="2700000" algn="tl">
                              <a:srgbClr val="000000">
                                <a:alpha val="43137"/>
                              </a:srgbClr>
                            </a:outerShdw>
                          </a:effectLst>
                        </a:rPr>
                        <a:t>Contributor</a:t>
                      </a:r>
                      <a:endParaRPr lang="en-US" sz="1600" b="1" i="0" u="none" strike="noStrike" dirty="0">
                        <a:solidFill>
                          <a:srgbClr val="000000"/>
                        </a:solidFill>
                        <a:effectLst>
                          <a:outerShdw blurRad="38100" dist="38100" dir="2700000" algn="tl">
                            <a:srgbClr val="000000">
                              <a:alpha val="43137"/>
                            </a:srgbClr>
                          </a:outerShdw>
                        </a:effectLst>
                        <a:latin typeface="Calibri" panose="020F0502020204030204" pitchFamily="34" charset="0"/>
                      </a:endParaRPr>
                    </a:p>
                  </a:txBody>
                  <a:tcPr marL="6350" marR="6350" marT="6350" marB="0" anchor="ctr"/>
                </a:tc>
                <a:tc>
                  <a:txBody>
                    <a:bodyPr/>
                    <a:lstStyle/>
                    <a:p>
                      <a:pPr algn="ctr" fontAlgn="ctr"/>
                      <a:r>
                        <a:rPr lang="en-US" sz="1600" b="1" u="none" strike="noStrike" dirty="0">
                          <a:effectLst>
                            <a:outerShdw blurRad="38100" dist="38100" dir="2700000" algn="tl">
                              <a:srgbClr val="000000">
                                <a:alpha val="43137"/>
                              </a:srgbClr>
                            </a:outerShdw>
                          </a:effectLst>
                        </a:rPr>
                        <a:t>Viewer</a:t>
                      </a:r>
                      <a:endParaRPr lang="en-US" sz="1600" b="1" i="0" u="none" strike="noStrike" dirty="0">
                        <a:solidFill>
                          <a:srgbClr val="000000"/>
                        </a:solidFill>
                        <a:effectLst>
                          <a:outerShdw blurRad="38100" dist="38100" dir="2700000" algn="tl">
                            <a:srgbClr val="000000">
                              <a:alpha val="43137"/>
                            </a:srgbClr>
                          </a:outerShdw>
                        </a:effectLst>
                        <a:latin typeface="Calibri" panose="020F0502020204030204" pitchFamily="34" charset="0"/>
                      </a:endParaRPr>
                    </a:p>
                  </a:txBody>
                  <a:tcPr marL="6350" marR="6350" marT="6350" marB="0" anchor="ctr"/>
                </a:tc>
              </a:tr>
              <a:tr h="1681063">
                <a:tc>
                  <a:txBody>
                    <a:bodyPr/>
                    <a:lstStyle/>
                    <a:p>
                      <a:pPr algn="ctr" fontAlgn="ctr"/>
                      <a:r>
                        <a:rPr lang="en-US" sz="1600" u="none" strike="noStrike" dirty="0">
                          <a:effectLst/>
                        </a:rPr>
                        <a:t>Add and remove peoples including other </a:t>
                      </a:r>
                      <a:r>
                        <a:rPr lang="en-US" sz="1600" u="none" strike="noStrike" dirty="0" smtClean="0">
                          <a:effectLst/>
                        </a:rPr>
                        <a:t>admin </a:t>
                      </a:r>
                      <a:r>
                        <a:rPr lang="en-US" sz="1600" u="none" strike="noStrike" dirty="0">
                          <a:effectLst/>
                        </a:rPr>
                        <a:t>as well and also have permission to delete the whole workspace</a:t>
                      </a:r>
                      <a:endParaRPr lang="en-US" sz="16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600" u="none" strike="noStrike" dirty="0">
                          <a:effectLst/>
                        </a:rPr>
                        <a:t>He/she can only create, edit, delete content in workspace. Add members of others with lower permission in workspace </a:t>
                      </a:r>
                      <a:endParaRPr lang="en-US" sz="16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600" u="none" strike="noStrike" dirty="0">
                          <a:effectLst/>
                        </a:rPr>
                        <a:t>He/she can only create, edit, delete content in workspace. Provide permission to another user is not allowed (data model </a:t>
                      </a:r>
                      <a:r>
                        <a:rPr lang="en-US" sz="1600" u="none" strike="noStrike" dirty="0" smtClean="0">
                          <a:effectLst/>
                        </a:rPr>
                        <a:t>permission </a:t>
                      </a:r>
                      <a:r>
                        <a:rPr lang="en-US" sz="1600" u="none" strike="noStrike" dirty="0">
                          <a:effectLst/>
                        </a:rPr>
                        <a:t>not available)</a:t>
                      </a:r>
                      <a:endParaRPr lang="en-US" sz="16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600" u="none" strike="noStrike" dirty="0">
                          <a:effectLst/>
                        </a:rPr>
                        <a:t>Only view the report</a:t>
                      </a:r>
                      <a:endParaRPr lang="en-US" sz="1600" b="0" i="0" u="none" strike="noStrike" dirty="0">
                        <a:solidFill>
                          <a:srgbClr val="000000"/>
                        </a:solidFill>
                        <a:effectLst/>
                        <a:latin typeface="Calibri" panose="020F0502020204030204" pitchFamily="34" charset="0"/>
                      </a:endParaRPr>
                    </a:p>
                  </a:txBody>
                  <a:tcPr marL="6350" marR="6350" marT="6350" marB="0" anchor="ctr"/>
                </a:tc>
              </a:tr>
            </a:tbl>
          </a:graphicData>
        </a:graphic>
      </p:graphicFrame>
      <p:sp>
        <p:nvSpPr>
          <p:cNvPr id="6" name="TextBox 5"/>
          <p:cNvSpPr txBox="1"/>
          <p:nvPr/>
        </p:nvSpPr>
        <p:spPr>
          <a:xfrm>
            <a:off x="10809809" y="6488668"/>
            <a:ext cx="1322157" cy="369332"/>
          </a:xfrm>
          <a:prstGeom prst="rect">
            <a:avLst/>
          </a:prstGeom>
          <a:noFill/>
        </p:spPr>
        <p:txBody>
          <a:bodyPr wrap="none" rtlCol="0">
            <a:spAutoFit/>
          </a:bodyPr>
          <a:lstStyle/>
          <a:p>
            <a:r>
              <a:rPr lang="en-US" b="1" dirty="0" smtClean="0"/>
              <a:t>Continue</a:t>
            </a:r>
            <a:r>
              <a:rPr lang="en-US" dirty="0" smtClean="0"/>
              <a:t>…</a:t>
            </a:r>
            <a:endParaRPr lang="en-US" dirty="0"/>
          </a:p>
        </p:txBody>
      </p:sp>
    </p:spTree>
    <p:extLst>
      <p:ext uri="{BB962C8B-B14F-4D97-AF65-F5344CB8AC3E}">
        <p14:creationId xmlns:p14="http://schemas.microsoft.com/office/powerpoint/2010/main" val="328252205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669890" y="613610"/>
            <a:ext cx="10883559" cy="5574354"/>
          </a:xfrm>
          <a:prstGeom prst="rect">
            <a:avLst/>
          </a:prstGeom>
        </p:spPr>
        <p:style>
          <a:lnRef idx="2">
            <a:schemeClr val="accent1"/>
          </a:lnRef>
          <a:fillRef idx="1">
            <a:schemeClr val="lt1"/>
          </a:fillRef>
          <a:effectRef idx="0">
            <a:schemeClr val="accent1"/>
          </a:effectRef>
          <a:fontRef idx="minor">
            <a:schemeClr val="dk1"/>
          </a:fontRef>
        </p:style>
        <p:txBody>
          <a:bodyPr vert="horz" lIns="91440" tIns="0" rIns="91440" bIns="365760" rtlCol="0" anchor="t">
            <a:noAutofit/>
          </a:bodyPr>
          <a:lstStyle>
            <a:lvl1pPr marL="285744" indent="-285744" defTabSz="457189">
              <a:spcBef>
                <a:spcPct val="20000"/>
              </a:spcBef>
              <a:spcAft>
                <a:spcPts val="600"/>
              </a:spcAft>
              <a:buClr>
                <a:schemeClr val="accent1"/>
              </a:buClr>
              <a:buSzPct val="115000"/>
              <a:buFont typeface="Arial"/>
              <a:buChar char="•"/>
              <a:defRPr cap="none">
                <a:effectLst/>
              </a:defRPr>
            </a:lvl1pPr>
            <a:lvl2pPr marL="742932" indent="-285744" defTabSz="457189">
              <a:spcBef>
                <a:spcPct val="20000"/>
              </a:spcBef>
              <a:spcAft>
                <a:spcPts val="600"/>
              </a:spcAft>
              <a:buClr>
                <a:schemeClr val="accent1"/>
              </a:buClr>
              <a:buSzPct val="115000"/>
              <a:buFont typeface="Arial"/>
              <a:buChar char="•"/>
              <a:defRPr sz="2000" cap="none">
                <a:effectLst/>
              </a:defRPr>
            </a:lvl2pPr>
            <a:lvl3pPr marL="1200121" indent="-285744" defTabSz="457189">
              <a:spcBef>
                <a:spcPct val="20000"/>
              </a:spcBef>
              <a:spcAft>
                <a:spcPts val="600"/>
              </a:spcAft>
              <a:buClr>
                <a:schemeClr val="accent1"/>
              </a:buClr>
              <a:buSzPct val="115000"/>
              <a:buFont typeface="Arial"/>
              <a:buChar char="•"/>
              <a:defRPr cap="none">
                <a:effectLst/>
              </a:defRPr>
            </a:lvl3pPr>
            <a:lvl4pPr marL="1543012" indent="-171446" defTabSz="457189">
              <a:spcBef>
                <a:spcPct val="20000"/>
              </a:spcBef>
              <a:spcAft>
                <a:spcPts val="600"/>
              </a:spcAft>
              <a:buClr>
                <a:schemeClr val="accent1"/>
              </a:buClr>
              <a:buSzPct val="115000"/>
              <a:buFont typeface="Arial"/>
              <a:buChar char="•"/>
              <a:defRPr sz="1600" cap="none">
                <a:effectLst/>
              </a:defRPr>
            </a:lvl4pPr>
            <a:lvl5pPr marL="2000201" indent="-171446" defTabSz="457189">
              <a:spcBef>
                <a:spcPct val="20000"/>
              </a:spcBef>
              <a:spcAft>
                <a:spcPts val="600"/>
              </a:spcAft>
              <a:buClr>
                <a:schemeClr val="accent1"/>
              </a:buClr>
              <a:buSzPct val="115000"/>
              <a:buFont typeface="Arial"/>
              <a:buChar char="•"/>
              <a:defRPr sz="1400" cap="none">
                <a:effectLst/>
              </a:defRPr>
            </a:lvl5pPr>
            <a:lvl6pPr marL="2514537" indent="-228594" defTabSz="457189">
              <a:spcBef>
                <a:spcPct val="20000"/>
              </a:spcBef>
              <a:spcAft>
                <a:spcPts val="600"/>
              </a:spcAft>
              <a:buClr>
                <a:schemeClr val="accent1"/>
              </a:buClr>
              <a:buSzPct val="115000"/>
              <a:buFont typeface="Arial"/>
              <a:buChar char="•"/>
              <a:defRPr sz="1400" cap="none">
                <a:effectLst/>
              </a:defRPr>
            </a:lvl6pPr>
            <a:lvl7pPr marL="2971726" indent="-228594" defTabSz="457189">
              <a:spcBef>
                <a:spcPct val="20000"/>
              </a:spcBef>
              <a:spcAft>
                <a:spcPts val="600"/>
              </a:spcAft>
              <a:buClr>
                <a:schemeClr val="accent1"/>
              </a:buClr>
              <a:buSzPct val="115000"/>
              <a:buFont typeface="Arial"/>
              <a:buChar char="•"/>
              <a:defRPr sz="1400" cap="none">
                <a:effectLst/>
              </a:defRPr>
            </a:lvl7pPr>
            <a:lvl8pPr marL="3428914" indent="-228594" defTabSz="457189">
              <a:spcBef>
                <a:spcPct val="20000"/>
              </a:spcBef>
              <a:spcAft>
                <a:spcPts val="600"/>
              </a:spcAft>
              <a:buClr>
                <a:schemeClr val="accent1"/>
              </a:buClr>
              <a:buSzPct val="115000"/>
              <a:buFont typeface="Arial"/>
              <a:buChar char="•"/>
              <a:defRPr sz="1400" cap="none">
                <a:effectLst/>
              </a:defRPr>
            </a:lvl8pPr>
            <a:lvl9pPr marL="3886103" indent="-228594" defTabSz="457189">
              <a:spcBef>
                <a:spcPct val="20000"/>
              </a:spcBef>
              <a:spcAft>
                <a:spcPts val="600"/>
              </a:spcAft>
              <a:buClr>
                <a:schemeClr val="accent1"/>
              </a:buClr>
              <a:buSzPct val="115000"/>
              <a:buFont typeface="Arial"/>
              <a:buChar char="•"/>
              <a:defRPr sz="1400" cap="none">
                <a:effectLst/>
              </a:defRPr>
            </a:lvl9pPr>
          </a:lstStyle>
          <a:p>
            <a:pPr marL="0" lvl="2" indent="0">
              <a:spcBef>
                <a:spcPts val="0"/>
              </a:spcBef>
              <a:spcAft>
                <a:spcPts val="0"/>
              </a:spcAft>
              <a:buNone/>
            </a:pPr>
            <a:endParaRPr lang="en-US" sz="1400" dirty="0" smtClean="0"/>
          </a:p>
          <a:p>
            <a:pPr marL="285750" lvl="2" indent="-285750">
              <a:lnSpc>
                <a:spcPct val="200000"/>
              </a:lnSpc>
              <a:spcBef>
                <a:spcPts val="0"/>
              </a:spcBef>
              <a:spcAft>
                <a:spcPts val="0"/>
              </a:spcAft>
            </a:pPr>
            <a:r>
              <a:rPr lang="en-US" sz="1400" b="1" dirty="0" smtClean="0"/>
              <a:t>Create Report Using PBI service :-</a:t>
            </a:r>
            <a:r>
              <a:rPr lang="en-US" sz="1400" dirty="0" smtClean="0"/>
              <a:t>You </a:t>
            </a:r>
            <a:r>
              <a:rPr lang="en-US" sz="1400" dirty="0"/>
              <a:t>can create report </a:t>
            </a:r>
            <a:r>
              <a:rPr lang="en-US" sz="1400" dirty="0" smtClean="0"/>
              <a:t>using Power </a:t>
            </a:r>
            <a:r>
              <a:rPr lang="en-US" sz="1400" dirty="0"/>
              <a:t>BI service.  </a:t>
            </a:r>
            <a:r>
              <a:rPr lang="en-US" sz="1400" dirty="0" smtClean="0"/>
              <a:t>(</a:t>
            </a:r>
            <a:r>
              <a:rPr lang="en-US" sz="1200" b="1" dirty="0">
                <a:solidFill>
                  <a:schemeClr val="accent6">
                    <a:lumMod val="50000"/>
                  </a:schemeClr>
                </a:solidFill>
              </a:rPr>
              <a:t>workspace-&gt; Report</a:t>
            </a:r>
            <a:r>
              <a:rPr lang="en-US" sz="1200" b="1" dirty="0">
                <a:solidFill>
                  <a:schemeClr val="accent6">
                    <a:lumMod val="50000"/>
                  </a:schemeClr>
                </a:solidFill>
                <a:sym typeface="Wingdings" panose="05000000000000000000" pitchFamily="2" charset="2"/>
              </a:rPr>
              <a:t> existing semantic model</a:t>
            </a:r>
            <a:r>
              <a:rPr lang="en-US" sz="1400" dirty="0" smtClean="0">
                <a:sym typeface="Wingdings" panose="05000000000000000000" pitchFamily="2" charset="2"/>
              </a:rPr>
              <a:t>)</a:t>
            </a:r>
          </a:p>
          <a:p>
            <a:pPr marL="285750" lvl="2" indent="-285750">
              <a:lnSpc>
                <a:spcPct val="200000"/>
              </a:lnSpc>
              <a:spcBef>
                <a:spcPts val="0"/>
              </a:spcBef>
              <a:spcAft>
                <a:spcPts val="0"/>
              </a:spcAft>
            </a:pPr>
            <a:r>
              <a:rPr lang="en-US" sz="1400" b="1" dirty="0" smtClean="0">
                <a:solidFill>
                  <a:schemeClr val="tx1"/>
                </a:solidFill>
                <a:sym typeface="Wingdings" panose="05000000000000000000" pitchFamily="2" charset="2"/>
              </a:rPr>
              <a:t>Download :- </a:t>
            </a:r>
            <a:r>
              <a:rPr lang="en-US" sz="1400" dirty="0" smtClean="0">
                <a:solidFill>
                  <a:schemeClr val="tx1"/>
                </a:solidFill>
                <a:sym typeface="Wingdings" panose="05000000000000000000" pitchFamily="2" charset="2"/>
              </a:rPr>
              <a:t>You </a:t>
            </a:r>
            <a:r>
              <a:rPr lang="en-US" sz="1400" dirty="0">
                <a:solidFill>
                  <a:schemeClr val="tx1"/>
                </a:solidFill>
                <a:sym typeface="Wingdings" panose="05000000000000000000" pitchFamily="2" charset="2"/>
              </a:rPr>
              <a:t>can download the report in PBIX </a:t>
            </a:r>
            <a:r>
              <a:rPr lang="en-US" sz="1400" dirty="0" smtClean="0">
                <a:solidFill>
                  <a:schemeClr val="tx1"/>
                </a:solidFill>
                <a:sym typeface="Wingdings" panose="05000000000000000000" pitchFamily="2" charset="2"/>
              </a:rPr>
              <a:t>format.  (</a:t>
            </a:r>
            <a:r>
              <a:rPr lang="en-US" sz="1200" b="1" dirty="0">
                <a:solidFill>
                  <a:schemeClr val="accent6">
                    <a:lumMod val="50000"/>
                  </a:schemeClr>
                </a:solidFill>
                <a:sym typeface="Wingdings" panose="05000000000000000000" pitchFamily="2" charset="2"/>
              </a:rPr>
              <a:t>open report File Download file </a:t>
            </a:r>
            <a:r>
              <a:rPr lang="en-US" sz="1400" dirty="0" smtClean="0">
                <a:solidFill>
                  <a:schemeClr val="tx1"/>
                </a:solidFill>
                <a:sym typeface="Wingdings" panose="05000000000000000000" pitchFamily="2" charset="2"/>
              </a:rPr>
              <a:t>)</a:t>
            </a:r>
          </a:p>
          <a:p>
            <a:pPr marL="285750" lvl="2" indent="-285750">
              <a:lnSpc>
                <a:spcPct val="200000"/>
              </a:lnSpc>
              <a:spcBef>
                <a:spcPts val="0"/>
              </a:spcBef>
              <a:spcAft>
                <a:spcPts val="0"/>
              </a:spcAft>
            </a:pPr>
            <a:r>
              <a:rPr lang="en-US" sz="1400" b="1" dirty="0">
                <a:solidFill>
                  <a:schemeClr val="tx1"/>
                </a:solidFill>
                <a:sym typeface="Wingdings" panose="05000000000000000000" pitchFamily="2" charset="2"/>
              </a:rPr>
              <a:t>Analyze in Excel </a:t>
            </a:r>
            <a:r>
              <a:rPr lang="en-US" sz="1400" b="1" dirty="0" smtClean="0">
                <a:solidFill>
                  <a:schemeClr val="tx1"/>
                </a:solidFill>
                <a:sym typeface="Wingdings" panose="05000000000000000000" pitchFamily="2" charset="2"/>
              </a:rPr>
              <a:t> :- </a:t>
            </a:r>
            <a:r>
              <a:rPr lang="en-US" sz="1400" dirty="0" smtClean="0">
                <a:solidFill>
                  <a:schemeClr val="tx1"/>
                </a:solidFill>
                <a:sym typeface="Wingdings" panose="05000000000000000000" pitchFamily="2" charset="2"/>
              </a:rPr>
              <a:t>(</a:t>
            </a:r>
            <a:r>
              <a:rPr lang="en-US" sz="1200" b="1" dirty="0">
                <a:solidFill>
                  <a:schemeClr val="accent6">
                    <a:lumMod val="50000"/>
                  </a:schemeClr>
                </a:solidFill>
                <a:sym typeface="Wingdings" panose="05000000000000000000" pitchFamily="2" charset="2"/>
              </a:rPr>
              <a:t>open report  Export Analyze in Excel </a:t>
            </a:r>
            <a:r>
              <a:rPr lang="en-US" sz="1400" dirty="0" smtClean="0">
                <a:solidFill>
                  <a:schemeClr val="tx1"/>
                </a:solidFill>
                <a:sym typeface="Wingdings" panose="05000000000000000000" pitchFamily="2" charset="2"/>
              </a:rPr>
              <a:t>)</a:t>
            </a:r>
            <a:endParaRPr lang="en-US" sz="1400" dirty="0">
              <a:solidFill>
                <a:schemeClr val="tx1"/>
              </a:solidFill>
              <a:sym typeface="Wingdings" panose="05000000000000000000" pitchFamily="2" charset="2"/>
            </a:endParaRPr>
          </a:p>
          <a:p>
            <a:pPr marL="285750" lvl="2" indent="-285750">
              <a:lnSpc>
                <a:spcPct val="200000"/>
              </a:lnSpc>
              <a:spcBef>
                <a:spcPts val="0"/>
              </a:spcBef>
              <a:spcAft>
                <a:spcPts val="0"/>
              </a:spcAft>
            </a:pPr>
            <a:r>
              <a:rPr lang="en-US" sz="1400" b="1" dirty="0">
                <a:solidFill>
                  <a:schemeClr val="tx1"/>
                </a:solidFill>
                <a:sym typeface="Wingdings" panose="05000000000000000000" pitchFamily="2" charset="2"/>
              </a:rPr>
              <a:t>Share :- </a:t>
            </a:r>
            <a:r>
              <a:rPr lang="en-US" sz="1400" dirty="0">
                <a:solidFill>
                  <a:schemeClr val="tx1"/>
                </a:solidFill>
                <a:sym typeface="Wingdings" panose="05000000000000000000" pitchFamily="2" charset="2"/>
              </a:rPr>
              <a:t>You can share </a:t>
            </a:r>
            <a:r>
              <a:rPr lang="en-US" sz="1400" dirty="0" smtClean="0">
                <a:solidFill>
                  <a:schemeClr val="tx1"/>
                </a:solidFill>
                <a:sym typeface="Wingdings" panose="05000000000000000000" pitchFamily="2" charset="2"/>
              </a:rPr>
              <a:t>specific report </a:t>
            </a:r>
            <a:r>
              <a:rPr lang="en-US" sz="1400" dirty="0">
                <a:solidFill>
                  <a:schemeClr val="tx1"/>
                </a:solidFill>
                <a:sym typeface="Wingdings" panose="05000000000000000000" pitchFamily="2" charset="2"/>
              </a:rPr>
              <a:t>to another </a:t>
            </a:r>
            <a:r>
              <a:rPr lang="en-US" sz="1400" dirty="0" smtClean="0">
                <a:solidFill>
                  <a:schemeClr val="tx1"/>
                </a:solidFill>
                <a:sym typeface="Wingdings" panose="05000000000000000000" pitchFamily="2" charset="2"/>
              </a:rPr>
              <a:t>user.  (</a:t>
            </a:r>
            <a:r>
              <a:rPr lang="en-US" sz="1200" b="1" dirty="0">
                <a:solidFill>
                  <a:schemeClr val="accent6">
                    <a:lumMod val="50000"/>
                  </a:schemeClr>
                </a:solidFill>
                <a:sym typeface="Wingdings" panose="05000000000000000000" pitchFamily="2" charset="2"/>
              </a:rPr>
              <a:t>Open Report  Share</a:t>
            </a:r>
            <a:r>
              <a:rPr lang="en-US" sz="1400" dirty="0" smtClean="0">
                <a:solidFill>
                  <a:schemeClr val="tx1"/>
                </a:solidFill>
                <a:sym typeface="Wingdings" panose="05000000000000000000" pitchFamily="2" charset="2"/>
              </a:rPr>
              <a:t>)</a:t>
            </a:r>
            <a:endParaRPr lang="en-US" sz="1400" dirty="0">
              <a:solidFill>
                <a:schemeClr val="tx1"/>
              </a:solidFill>
              <a:sym typeface="Wingdings" panose="05000000000000000000" pitchFamily="2" charset="2"/>
            </a:endParaRPr>
          </a:p>
          <a:p>
            <a:pPr marL="285750" lvl="2" indent="-285750">
              <a:lnSpc>
                <a:spcPct val="200000"/>
              </a:lnSpc>
              <a:spcBef>
                <a:spcPts val="0"/>
              </a:spcBef>
              <a:spcAft>
                <a:spcPts val="0"/>
              </a:spcAft>
            </a:pPr>
            <a:r>
              <a:rPr lang="en-US" sz="1400" b="1" dirty="0" smtClean="0">
                <a:solidFill>
                  <a:schemeClr val="tx1"/>
                </a:solidFill>
                <a:sym typeface="Wingdings" panose="05000000000000000000" pitchFamily="2" charset="2"/>
              </a:rPr>
              <a:t>Export </a:t>
            </a:r>
            <a:r>
              <a:rPr lang="en-US" sz="1400" b="1" dirty="0">
                <a:solidFill>
                  <a:schemeClr val="tx1"/>
                </a:solidFill>
                <a:sym typeface="Wingdings" panose="05000000000000000000" pitchFamily="2" charset="2"/>
              </a:rPr>
              <a:t>data :- </a:t>
            </a:r>
            <a:r>
              <a:rPr lang="en-US" sz="1400" dirty="0">
                <a:solidFill>
                  <a:schemeClr val="tx1"/>
                </a:solidFill>
                <a:sym typeface="Wingdings" panose="05000000000000000000" pitchFamily="2" charset="2"/>
              </a:rPr>
              <a:t>you can export data in specific visual </a:t>
            </a:r>
            <a:r>
              <a:rPr lang="en-US" sz="1400" dirty="0" smtClean="0">
                <a:solidFill>
                  <a:schemeClr val="tx1"/>
                </a:solidFill>
                <a:sym typeface="Wingdings" panose="05000000000000000000" pitchFamily="2" charset="2"/>
              </a:rPr>
              <a:t> </a:t>
            </a:r>
            <a:endParaRPr lang="en-US" sz="1400" dirty="0">
              <a:solidFill>
                <a:schemeClr val="tx1"/>
              </a:solidFill>
            </a:endParaRPr>
          </a:p>
          <a:p>
            <a:pPr marL="285750" lvl="2" indent="-285750">
              <a:spcBef>
                <a:spcPts val="0"/>
              </a:spcBef>
              <a:spcAft>
                <a:spcPts val="0"/>
              </a:spcAft>
            </a:pPr>
            <a:endParaRPr lang="en-US" sz="1400" dirty="0" smtClean="0">
              <a:solidFill>
                <a:schemeClr val="tx1"/>
              </a:solidFill>
              <a:sym typeface="Wingdings" panose="05000000000000000000" pitchFamily="2" charset="2"/>
            </a:endParaRPr>
          </a:p>
          <a:p>
            <a:pPr marL="285750" lvl="2" indent="-285750">
              <a:spcBef>
                <a:spcPts val="0"/>
              </a:spcBef>
              <a:spcAft>
                <a:spcPts val="0"/>
              </a:spcAft>
            </a:pPr>
            <a:endParaRPr lang="en-US" sz="1400" dirty="0" smtClean="0">
              <a:solidFill>
                <a:schemeClr val="tx1"/>
              </a:solidFill>
              <a:sym typeface="Wingdings" panose="05000000000000000000" pitchFamily="2" charset="2"/>
            </a:endParaRPr>
          </a:p>
          <a:p>
            <a:pPr marL="285750" lvl="2" indent="-285750">
              <a:spcBef>
                <a:spcPts val="0"/>
              </a:spcBef>
              <a:spcAft>
                <a:spcPts val="0"/>
              </a:spcAft>
            </a:pPr>
            <a:endParaRPr lang="en-US" sz="1400" dirty="0">
              <a:solidFill>
                <a:schemeClr val="tx1"/>
              </a:solidFill>
              <a:sym typeface="Wingdings" panose="05000000000000000000" pitchFamily="2" charset="2"/>
            </a:endParaRPr>
          </a:p>
          <a:p>
            <a:pPr marL="285750" lvl="2" indent="-285750">
              <a:spcBef>
                <a:spcPts val="0"/>
              </a:spcBef>
              <a:spcAft>
                <a:spcPts val="0"/>
              </a:spcAft>
            </a:pPr>
            <a:endParaRPr lang="en-US" sz="1400" dirty="0"/>
          </a:p>
        </p:txBody>
      </p:sp>
      <p:pic>
        <p:nvPicPr>
          <p:cNvPr id="5" name="Picture 4"/>
          <p:cNvPicPr>
            <a:picLocks noChangeAspect="1"/>
          </p:cNvPicPr>
          <p:nvPr/>
        </p:nvPicPr>
        <p:blipFill>
          <a:blip r:embed="rId3"/>
          <a:stretch>
            <a:fillRect/>
          </a:stretch>
        </p:blipFill>
        <p:spPr>
          <a:xfrm>
            <a:off x="1077582" y="3406287"/>
            <a:ext cx="3466828" cy="1896625"/>
          </a:xfrm>
          <a:prstGeom prst="rect">
            <a:avLst/>
          </a:prstGeom>
        </p:spPr>
      </p:pic>
    </p:spTree>
    <p:extLst>
      <p:ext uri="{BB962C8B-B14F-4D97-AF65-F5344CB8AC3E}">
        <p14:creationId xmlns:p14="http://schemas.microsoft.com/office/powerpoint/2010/main" val="386106035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725529" y="677918"/>
            <a:ext cx="5214129" cy="1372846"/>
          </a:xfrm>
          <a:prstGeom prst="rect">
            <a:avLst/>
          </a:prstGeom>
        </p:spPr>
        <p:style>
          <a:lnRef idx="2">
            <a:schemeClr val="accent1"/>
          </a:lnRef>
          <a:fillRef idx="1">
            <a:schemeClr val="lt1"/>
          </a:fillRef>
          <a:effectRef idx="0">
            <a:schemeClr val="accent1"/>
          </a:effectRef>
          <a:fontRef idx="minor">
            <a:schemeClr val="dk1"/>
          </a:fontRef>
        </p:style>
        <p:txBody>
          <a:bodyPr vert="horz" lIns="91440" tIns="0" rIns="91440" bIns="365760" rtlCol="0" anchor="t">
            <a:noAutofit/>
          </a:bodyPr>
          <a:lstStyle>
            <a:lvl1pPr marL="285744" indent="-285744" defTabSz="457189">
              <a:spcBef>
                <a:spcPct val="20000"/>
              </a:spcBef>
              <a:spcAft>
                <a:spcPts val="600"/>
              </a:spcAft>
              <a:buClr>
                <a:schemeClr val="accent1"/>
              </a:buClr>
              <a:buSzPct val="115000"/>
              <a:buFont typeface="Arial"/>
              <a:buChar char="•"/>
              <a:defRPr cap="none">
                <a:effectLst/>
              </a:defRPr>
            </a:lvl1pPr>
            <a:lvl2pPr marL="742932" indent="-285744" defTabSz="457189">
              <a:spcBef>
                <a:spcPct val="20000"/>
              </a:spcBef>
              <a:spcAft>
                <a:spcPts val="600"/>
              </a:spcAft>
              <a:buClr>
                <a:schemeClr val="accent1"/>
              </a:buClr>
              <a:buSzPct val="115000"/>
              <a:buFont typeface="Arial"/>
              <a:buChar char="•"/>
              <a:defRPr sz="2000" cap="none">
                <a:effectLst/>
              </a:defRPr>
            </a:lvl2pPr>
            <a:lvl3pPr marL="1200121" indent="-285744" defTabSz="457189">
              <a:spcBef>
                <a:spcPct val="20000"/>
              </a:spcBef>
              <a:spcAft>
                <a:spcPts val="600"/>
              </a:spcAft>
              <a:buClr>
                <a:schemeClr val="accent1"/>
              </a:buClr>
              <a:buSzPct val="115000"/>
              <a:buFont typeface="Arial"/>
              <a:buChar char="•"/>
              <a:defRPr cap="none">
                <a:effectLst/>
              </a:defRPr>
            </a:lvl3pPr>
            <a:lvl4pPr marL="1543012" indent="-171446" defTabSz="457189">
              <a:spcBef>
                <a:spcPct val="20000"/>
              </a:spcBef>
              <a:spcAft>
                <a:spcPts val="600"/>
              </a:spcAft>
              <a:buClr>
                <a:schemeClr val="accent1"/>
              </a:buClr>
              <a:buSzPct val="115000"/>
              <a:buFont typeface="Arial"/>
              <a:buChar char="•"/>
              <a:defRPr sz="1600" cap="none">
                <a:effectLst/>
              </a:defRPr>
            </a:lvl4pPr>
            <a:lvl5pPr marL="2000201" indent="-171446" defTabSz="457189">
              <a:spcBef>
                <a:spcPct val="20000"/>
              </a:spcBef>
              <a:spcAft>
                <a:spcPts val="600"/>
              </a:spcAft>
              <a:buClr>
                <a:schemeClr val="accent1"/>
              </a:buClr>
              <a:buSzPct val="115000"/>
              <a:buFont typeface="Arial"/>
              <a:buChar char="•"/>
              <a:defRPr sz="1400" cap="none">
                <a:effectLst/>
              </a:defRPr>
            </a:lvl5pPr>
            <a:lvl6pPr marL="2514537" indent="-228594" defTabSz="457189">
              <a:spcBef>
                <a:spcPct val="20000"/>
              </a:spcBef>
              <a:spcAft>
                <a:spcPts val="600"/>
              </a:spcAft>
              <a:buClr>
                <a:schemeClr val="accent1"/>
              </a:buClr>
              <a:buSzPct val="115000"/>
              <a:buFont typeface="Arial"/>
              <a:buChar char="•"/>
              <a:defRPr sz="1400" cap="none">
                <a:effectLst/>
              </a:defRPr>
            </a:lvl6pPr>
            <a:lvl7pPr marL="2971726" indent="-228594" defTabSz="457189">
              <a:spcBef>
                <a:spcPct val="20000"/>
              </a:spcBef>
              <a:spcAft>
                <a:spcPts val="600"/>
              </a:spcAft>
              <a:buClr>
                <a:schemeClr val="accent1"/>
              </a:buClr>
              <a:buSzPct val="115000"/>
              <a:buFont typeface="Arial"/>
              <a:buChar char="•"/>
              <a:defRPr sz="1400" cap="none">
                <a:effectLst/>
              </a:defRPr>
            </a:lvl7pPr>
            <a:lvl8pPr marL="3428914" indent="-228594" defTabSz="457189">
              <a:spcBef>
                <a:spcPct val="20000"/>
              </a:spcBef>
              <a:spcAft>
                <a:spcPts val="600"/>
              </a:spcAft>
              <a:buClr>
                <a:schemeClr val="accent1"/>
              </a:buClr>
              <a:buSzPct val="115000"/>
              <a:buFont typeface="Arial"/>
              <a:buChar char="•"/>
              <a:defRPr sz="1400" cap="none">
                <a:effectLst/>
              </a:defRPr>
            </a:lvl8pPr>
            <a:lvl9pPr marL="3886103" indent="-228594" defTabSz="457189">
              <a:spcBef>
                <a:spcPct val="20000"/>
              </a:spcBef>
              <a:spcAft>
                <a:spcPts val="600"/>
              </a:spcAft>
              <a:buClr>
                <a:schemeClr val="accent1"/>
              </a:buClr>
              <a:buSzPct val="115000"/>
              <a:buFont typeface="Arial"/>
              <a:buChar char="•"/>
              <a:defRPr sz="1400" cap="none">
                <a:effectLst/>
              </a:defRPr>
            </a:lvl9pPr>
          </a:lstStyle>
          <a:p>
            <a:pPr marL="0" lvl="2" indent="0">
              <a:spcBef>
                <a:spcPts val="0"/>
              </a:spcBef>
              <a:spcAft>
                <a:spcPts val="0"/>
              </a:spcAft>
              <a:buNone/>
            </a:pPr>
            <a:r>
              <a:rPr lang="en-US" sz="1400" b="1" u="sng" dirty="0" smtClean="0"/>
              <a:t>1) RLS :-</a:t>
            </a:r>
          </a:p>
          <a:p>
            <a:pPr marL="342900" lvl="2" indent="-342900">
              <a:spcBef>
                <a:spcPts val="0"/>
              </a:spcBef>
              <a:spcAft>
                <a:spcPts val="0"/>
              </a:spcAft>
              <a:buAutoNum type="arabicParenR"/>
            </a:pPr>
            <a:r>
              <a:rPr lang="en-US" sz="1400" dirty="0" smtClean="0"/>
              <a:t>First </a:t>
            </a:r>
            <a:r>
              <a:rPr lang="en-US" sz="1400" dirty="0"/>
              <a:t>of all we need create the roles in Power Bi desktop </a:t>
            </a:r>
            <a:endParaRPr lang="en-US" sz="1400" b="1" dirty="0"/>
          </a:p>
          <a:p>
            <a:pPr marL="342900" lvl="2" indent="-342900">
              <a:spcBef>
                <a:spcPts val="0"/>
              </a:spcBef>
              <a:spcAft>
                <a:spcPts val="0"/>
              </a:spcAft>
              <a:buAutoNum type="arabicParenR"/>
            </a:pPr>
            <a:r>
              <a:rPr lang="en-US" sz="1400" dirty="0" smtClean="0"/>
              <a:t>Add email group ids in this Power BI service.</a:t>
            </a:r>
          </a:p>
          <a:p>
            <a:pPr marL="342900" lvl="2" indent="-342900">
              <a:spcBef>
                <a:spcPts val="0"/>
              </a:spcBef>
              <a:spcAft>
                <a:spcPts val="0"/>
              </a:spcAft>
              <a:buAutoNum type="arabicParenR"/>
            </a:pPr>
            <a:r>
              <a:rPr lang="en-US" sz="1400" dirty="0" smtClean="0"/>
              <a:t>In this scenario Male genders only see Male data and female gender only see female data. </a:t>
            </a:r>
            <a:endParaRPr lang="en-US" sz="1400" dirty="0"/>
          </a:p>
        </p:txBody>
      </p:sp>
      <p:sp>
        <p:nvSpPr>
          <p:cNvPr id="6" name="Title 1"/>
          <p:cNvSpPr>
            <a:spLocks noGrp="1"/>
          </p:cNvSpPr>
          <p:nvPr>
            <p:ph type="title"/>
          </p:nvPr>
        </p:nvSpPr>
        <p:spPr>
          <a:xfrm>
            <a:off x="499948" y="52495"/>
            <a:ext cx="11097319" cy="370880"/>
          </a:xfrm>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p>
            <a:r>
              <a:rPr lang="en-US" sz="2000" b="1" dirty="0" smtClean="0">
                <a:ln w="0"/>
                <a:solidFill>
                  <a:schemeClr val="tx1"/>
                </a:solidFill>
                <a:effectLst>
                  <a:outerShdw blurRad="38100" dist="38100" dir="2700000" algn="tl">
                    <a:srgbClr val="000000">
                      <a:alpha val="43137"/>
                    </a:srgbClr>
                  </a:outerShdw>
                </a:effectLst>
              </a:rPr>
              <a:t>RLS , Gateway &amp; scheduled refresh </a:t>
            </a:r>
            <a:endParaRPr lang="en-US" sz="2000" b="1" dirty="0">
              <a:ln w="0"/>
              <a:solidFill>
                <a:schemeClr val="tx1"/>
              </a:solidFill>
              <a:effectLst>
                <a:outerShdw blurRad="38100" dist="38100" dir="2700000" algn="tl">
                  <a:srgbClr val="000000">
                    <a:alpha val="43137"/>
                  </a:srgbClr>
                </a:outerShdw>
              </a:effectLst>
              <a:latin typeface="+mn-lt"/>
              <a:ea typeface="+mn-ea"/>
              <a:cs typeface="+mn-cs"/>
            </a:endParaRPr>
          </a:p>
        </p:txBody>
      </p:sp>
      <p:pic>
        <p:nvPicPr>
          <p:cNvPr id="2" name="Picture 1"/>
          <p:cNvPicPr>
            <a:picLocks noChangeAspect="1"/>
          </p:cNvPicPr>
          <p:nvPr/>
        </p:nvPicPr>
        <p:blipFill>
          <a:blip r:embed="rId3"/>
          <a:stretch>
            <a:fillRect/>
          </a:stretch>
        </p:blipFill>
        <p:spPr>
          <a:xfrm>
            <a:off x="5990896" y="621492"/>
            <a:ext cx="2861442" cy="1315074"/>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4"/>
          <a:stretch>
            <a:fillRect/>
          </a:stretch>
        </p:blipFill>
        <p:spPr>
          <a:xfrm>
            <a:off x="8954813" y="677918"/>
            <a:ext cx="2502369" cy="1258648"/>
          </a:xfrm>
          <a:prstGeom prst="rect">
            <a:avLst/>
          </a:prstGeom>
          <a:ln>
            <a:noFill/>
          </a:ln>
          <a:effectLst>
            <a:outerShdw blurRad="292100" dist="139700" dir="2700000" algn="tl" rotWithShape="0">
              <a:srgbClr val="333333">
                <a:alpha val="65000"/>
              </a:srgbClr>
            </a:outerShdw>
          </a:effectLst>
        </p:spPr>
      </p:pic>
      <p:sp>
        <p:nvSpPr>
          <p:cNvPr id="7" name="Content Placeholder 2"/>
          <p:cNvSpPr txBox="1">
            <a:spLocks/>
          </p:cNvSpPr>
          <p:nvPr/>
        </p:nvSpPr>
        <p:spPr>
          <a:xfrm>
            <a:off x="725529" y="2186153"/>
            <a:ext cx="6660615" cy="2546322"/>
          </a:xfrm>
          <a:prstGeom prst="rect">
            <a:avLst/>
          </a:prstGeom>
        </p:spPr>
        <p:style>
          <a:lnRef idx="2">
            <a:schemeClr val="accent1"/>
          </a:lnRef>
          <a:fillRef idx="1">
            <a:schemeClr val="lt1"/>
          </a:fillRef>
          <a:effectRef idx="0">
            <a:schemeClr val="accent1"/>
          </a:effectRef>
          <a:fontRef idx="minor">
            <a:schemeClr val="dk1"/>
          </a:fontRef>
        </p:style>
        <p:txBody>
          <a:bodyPr vert="horz" lIns="91440" tIns="0" rIns="91440" bIns="365760" rtlCol="0" anchor="t">
            <a:noAutofit/>
          </a:bodyPr>
          <a:lstStyle>
            <a:lvl1pPr marL="285744" indent="-285744" defTabSz="457189">
              <a:spcBef>
                <a:spcPct val="20000"/>
              </a:spcBef>
              <a:spcAft>
                <a:spcPts val="600"/>
              </a:spcAft>
              <a:buClr>
                <a:schemeClr val="accent1"/>
              </a:buClr>
              <a:buSzPct val="115000"/>
              <a:buFont typeface="Arial"/>
              <a:buChar char="•"/>
              <a:defRPr cap="none">
                <a:effectLst/>
              </a:defRPr>
            </a:lvl1pPr>
            <a:lvl2pPr marL="742932" indent="-285744" defTabSz="457189">
              <a:spcBef>
                <a:spcPct val="20000"/>
              </a:spcBef>
              <a:spcAft>
                <a:spcPts val="600"/>
              </a:spcAft>
              <a:buClr>
                <a:schemeClr val="accent1"/>
              </a:buClr>
              <a:buSzPct val="115000"/>
              <a:buFont typeface="Arial"/>
              <a:buChar char="•"/>
              <a:defRPr sz="2000" cap="none">
                <a:effectLst/>
              </a:defRPr>
            </a:lvl2pPr>
            <a:lvl3pPr marL="1200121" indent="-285744" defTabSz="457189">
              <a:spcBef>
                <a:spcPct val="20000"/>
              </a:spcBef>
              <a:spcAft>
                <a:spcPts val="600"/>
              </a:spcAft>
              <a:buClr>
                <a:schemeClr val="accent1"/>
              </a:buClr>
              <a:buSzPct val="115000"/>
              <a:buFont typeface="Arial"/>
              <a:buChar char="•"/>
              <a:defRPr cap="none">
                <a:effectLst/>
              </a:defRPr>
            </a:lvl3pPr>
            <a:lvl4pPr marL="1543012" indent="-171446" defTabSz="457189">
              <a:spcBef>
                <a:spcPct val="20000"/>
              </a:spcBef>
              <a:spcAft>
                <a:spcPts val="600"/>
              </a:spcAft>
              <a:buClr>
                <a:schemeClr val="accent1"/>
              </a:buClr>
              <a:buSzPct val="115000"/>
              <a:buFont typeface="Arial"/>
              <a:buChar char="•"/>
              <a:defRPr sz="1600" cap="none">
                <a:effectLst/>
              </a:defRPr>
            </a:lvl4pPr>
            <a:lvl5pPr marL="2000201" indent="-171446" defTabSz="457189">
              <a:spcBef>
                <a:spcPct val="20000"/>
              </a:spcBef>
              <a:spcAft>
                <a:spcPts val="600"/>
              </a:spcAft>
              <a:buClr>
                <a:schemeClr val="accent1"/>
              </a:buClr>
              <a:buSzPct val="115000"/>
              <a:buFont typeface="Arial"/>
              <a:buChar char="•"/>
              <a:defRPr sz="1400" cap="none">
                <a:effectLst/>
              </a:defRPr>
            </a:lvl5pPr>
            <a:lvl6pPr marL="2514537" indent="-228594" defTabSz="457189">
              <a:spcBef>
                <a:spcPct val="20000"/>
              </a:spcBef>
              <a:spcAft>
                <a:spcPts val="600"/>
              </a:spcAft>
              <a:buClr>
                <a:schemeClr val="accent1"/>
              </a:buClr>
              <a:buSzPct val="115000"/>
              <a:buFont typeface="Arial"/>
              <a:buChar char="•"/>
              <a:defRPr sz="1400" cap="none">
                <a:effectLst/>
              </a:defRPr>
            </a:lvl6pPr>
            <a:lvl7pPr marL="2971726" indent="-228594" defTabSz="457189">
              <a:spcBef>
                <a:spcPct val="20000"/>
              </a:spcBef>
              <a:spcAft>
                <a:spcPts val="600"/>
              </a:spcAft>
              <a:buClr>
                <a:schemeClr val="accent1"/>
              </a:buClr>
              <a:buSzPct val="115000"/>
              <a:buFont typeface="Arial"/>
              <a:buChar char="•"/>
              <a:defRPr sz="1400" cap="none">
                <a:effectLst/>
              </a:defRPr>
            </a:lvl7pPr>
            <a:lvl8pPr marL="3428914" indent="-228594" defTabSz="457189">
              <a:spcBef>
                <a:spcPct val="20000"/>
              </a:spcBef>
              <a:spcAft>
                <a:spcPts val="600"/>
              </a:spcAft>
              <a:buClr>
                <a:schemeClr val="accent1"/>
              </a:buClr>
              <a:buSzPct val="115000"/>
              <a:buFont typeface="Arial"/>
              <a:buChar char="•"/>
              <a:defRPr sz="1400" cap="none">
                <a:effectLst/>
              </a:defRPr>
            </a:lvl8pPr>
            <a:lvl9pPr marL="3886103" indent="-228594" defTabSz="457189">
              <a:spcBef>
                <a:spcPct val="20000"/>
              </a:spcBef>
              <a:spcAft>
                <a:spcPts val="600"/>
              </a:spcAft>
              <a:buClr>
                <a:schemeClr val="accent1"/>
              </a:buClr>
              <a:buSzPct val="115000"/>
              <a:buFont typeface="Arial"/>
              <a:buChar char="•"/>
              <a:defRPr sz="1400" cap="none">
                <a:effectLst/>
              </a:defRPr>
            </a:lvl9pPr>
          </a:lstStyle>
          <a:p>
            <a:pPr marL="0" lvl="2" indent="0">
              <a:spcBef>
                <a:spcPts val="0"/>
              </a:spcBef>
              <a:spcAft>
                <a:spcPts val="0"/>
              </a:spcAft>
              <a:buNone/>
            </a:pPr>
            <a:r>
              <a:rPr lang="en-US" sz="1400" b="1" u="sng" dirty="0" smtClean="0"/>
              <a:t>2) Gateway:-</a:t>
            </a:r>
          </a:p>
          <a:p>
            <a:pPr marL="342900" lvl="2" indent="-342900">
              <a:spcBef>
                <a:spcPts val="0"/>
              </a:spcBef>
              <a:spcAft>
                <a:spcPts val="0"/>
              </a:spcAft>
              <a:buFont typeface="Arial"/>
              <a:buAutoNum type="arabicParenR"/>
            </a:pPr>
            <a:r>
              <a:rPr lang="en-US" sz="1400" dirty="0"/>
              <a:t>To refresh on premise data, its bridge between your data sources and report</a:t>
            </a:r>
          </a:p>
          <a:p>
            <a:pPr marL="342900" lvl="2" indent="-342900">
              <a:spcBef>
                <a:spcPts val="0"/>
              </a:spcBef>
              <a:spcAft>
                <a:spcPts val="0"/>
              </a:spcAft>
              <a:buFont typeface="Arial"/>
              <a:buAutoNum type="arabicParenR"/>
            </a:pPr>
            <a:r>
              <a:rPr lang="en-US" sz="1400" dirty="0"/>
              <a:t>Required dedicate server for this gateway </a:t>
            </a:r>
          </a:p>
          <a:p>
            <a:pPr marL="342900" lvl="2" indent="-342900">
              <a:spcBef>
                <a:spcPts val="0"/>
              </a:spcBef>
              <a:spcAft>
                <a:spcPts val="0"/>
              </a:spcAft>
              <a:buFont typeface="Arial"/>
              <a:buAutoNum type="arabicParenR"/>
            </a:pPr>
            <a:r>
              <a:rPr lang="en-US" sz="1400" dirty="0"/>
              <a:t>Should be run 24/7</a:t>
            </a:r>
          </a:p>
          <a:p>
            <a:pPr marL="342900" lvl="2" indent="-342900">
              <a:spcBef>
                <a:spcPts val="0"/>
              </a:spcBef>
              <a:spcAft>
                <a:spcPts val="0"/>
              </a:spcAft>
              <a:buFont typeface="Arial"/>
              <a:buAutoNum type="arabicParenR"/>
            </a:pPr>
            <a:r>
              <a:rPr lang="en-US" sz="1400" dirty="0"/>
              <a:t>Cloud data sources do not required gateway </a:t>
            </a:r>
            <a:r>
              <a:rPr lang="en-US" sz="1400" dirty="0" smtClean="0"/>
              <a:t>connection</a:t>
            </a:r>
          </a:p>
          <a:p>
            <a:pPr marL="685791" lvl="3" indent="-342900">
              <a:spcBef>
                <a:spcPts val="0"/>
              </a:spcBef>
              <a:spcAft>
                <a:spcPts val="0"/>
              </a:spcAft>
            </a:pPr>
            <a:r>
              <a:rPr lang="en-US" sz="1400" b="1" u="sng" dirty="0" smtClean="0"/>
              <a:t>Types of Gateway</a:t>
            </a:r>
          </a:p>
          <a:p>
            <a:pPr marL="1142980" lvl="4" indent="-342900">
              <a:spcBef>
                <a:spcPts val="0"/>
              </a:spcBef>
              <a:spcAft>
                <a:spcPts val="0"/>
              </a:spcAft>
            </a:pPr>
            <a:r>
              <a:rPr lang="en-US" b="1" dirty="0" smtClean="0"/>
              <a:t>Standard mode :- </a:t>
            </a:r>
            <a:r>
              <a:rPr lang="en-US" dirty="0"/>
              <a:t>allows multiple users to connect to multiple on-premises data sources.</a:t>
            </a:r>
            <a:endParaRPr lang="en-US" dirty="0" smtClean="0"/>
          </a:p>
          <a:p>
            <a:pPr marL="1142980" lvl="4" indent="-342900">
              <a:spcBef>
                <a:spcPts val="0"/>
              </a:spcBef>
              <a:spcAft>
                <a:spcPts val="0"/>
              </a:spcAft>
            </a:pPr>
            <a:r>
              <a:rPr lang="en-US" b="1" dirty="0" smtClean="0"/>
              <a:t>Personal Mode :- </a:t>
            </a:r>
            <a:r>
              <a:rPr lang="en-US" dirty="0"/>
              <a:t>allows one user to connect to sources, and can’t be shared with others</a:t>
            </a:r>
            <a:r>
              <a:rPr lang="en-US" dirty="0" smtClean="0"/>
              <a:t>.</a:t>
            </a:r>
          </a:p>
          <a:p>
            <a:pPr marL="0" lvl="4" indent="0">
              <a:spcBef>
                <a:spcPts val="0"/>
              </a:spcBef>
              <a:spcAft>
                <a:spcPts val="0"/>
              </a:spcAft>
              <a:buNone/>
            </a:pPr>
            <a:r>
              <a:rPr lang="en-US" dirty="0" smtClean="0"/>
              <a:t>Install Gateway </a:t>
            </a:r>
            <a:r>
              <a:rPr lang="en-US" dirty="0" smtClean="0">
                <a:sym typeface="Wingdings" panose="05000000000000000000" pitchFamily="2" charset="2"/>
              </a:rPr>
              <a:t> connection with login id and password  its visible in Manage Gateway  go to </a:t>
            </a:r>
            <a:r>
              <a:rPr lang="en-US" dirty="0" err="1" smtClean="0">
                <a:sym typeface="Wingdings" panose="05000000000000000000" pitchFamily="2" charset="2"/>
              </a:rPr>
              <a:t>seting</a:t>
            </a:r>
            <a:r>
              <a:rPr lang="en-US" dirty="0" smtClean="0">
                <a:sym typeface="Wingdings" panose="05000000000000000000" pitchFamily="2" charset="2"/>
              </a:rPr>
              <a:t> gateway and cloud connection  add to gateway </a:t>
            </a:r>
            <a:endParaRPr lang="en-US" dirty="0" smtClean="0"/>
          </a:p>
        </p:txBody>
      </p:sp>
      <p:cxnSp>
        <p:nvCxnSpPr>
          <p:cNvPr id="8" name="Straight Connector 7"/>
          <p:cNvCxnSpPr/>
          <p:nvPr/>
        </p:nvCxnSpPr>
        <p:spPr>
          <a:xfrm>
            <a:off x="592143" y="2099247"/>
            <a:ext cx="11071226" cy="38421"/>
          </a:xfrm>
          <a:prstGeom prst="line">
            <a:avLst/>
          </a:prstGeom>
          <a:ln w="25400" cmpd="thickThin">
            <a:solidFill>
              <a:schemeClr val="tx1"/>
            </a:solidFill>
            <a:prstDash val="solid"/>
          </a:ln>
          <a:effectLst/>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a:xfrm>
            <a:off x="7551683" y="2186152"/>
            <a:ext cx="3790200" cy="1627388"/>
          </a:xfrm>
          <a:prstGeom prst="rect">
            <a:avLst/>
          </a:prstGeom>
        </p:spPr>
        <p:style>
          <a:lnRef idx="2">
            <a:schemeClr val="accent1"/>
          </a:lnRef>
          <a:fillRef idx="1">
            <a:schemeClr val="lt1"/>
          </a:fillRef>
          <a:effectRef idx="0">
            <a:schemeClr val="accent1"/>
          </a:effectRef>
          <a:fontRef idx="minor">
            <a:schemeClr val="dk1"/>
          </a:fontRef>
        </p:style>
        <p:txBody>
          <a:bodyPr vert="horz" lIns="91440" tIns="0" rIns="91440" bIns="365760" rtlCol="0" anchor="t">
            <a:noAutofit/>
          </a:bodyPr>
          <a:lstStyle>
            <a:lvl1pPr marL="285744" indent="-285744" defTabSz="457189">
              <a:spcBef>
                <a:spcPct val="20000"/>
              </a:spcBef>
              <a:spcAft>
                <a:spcPts val="600"/>
              </a:spcAft>
              <a:buClr>
                <a:schemeClr val="accent1"/>
              </a:buClr>
              <a:buSzPct val="115000"/>
              <a:buFont typeface="Arial"/>
              <a:buChar char="•"/>
              <a:defRPr cap="none">
                <a:effectLst/>
              </a:defRPr>
            </a:lvl1pPr>
            <a:lvl2pPr marL="742932" indent="-285744" defTabSz="457189">
              <a:spcBef>
                <a:spcPct val="20000"/>
              </a:spcBef>
              <a:spcAft>
                <a:spcPts val="600"/>
              </a:spcAft>
              <a:buClr>
                <a:schemeClr val="accent1"/>
              </a:buClr>
              <a:buSzPct val="115000"/>
              <a:buFont typeface="Arial"/>
              <a:buChar char="•"/>
              <a:defRPr sz="2000" cap="none">
                <a:effectLst/>
              </a:defRPr>
            </a:lvl2pPr>
            <a:lvl3pPr marL="1200121" indent="-285744" defTabSz="457189">
              <a:spcBef>
                <a:spcPct val="20000"/>
              </a:spcBef>
              <a:spcAft>
                <a:spcPts val="600"/>
              </a:spcAft>
              <a:buClr>
                <a:schemeClr val="accent1"/>
              </a:buClr>
              <a:buSzPct val="115000"/>
              <a:buFont typeface="Arial"/>
              <a:buChar char="•"/>
              <a:defRPr cap="none">
                <a:effectLst/>
              </a:defRPr>
            </a:lvl3pPr>
            <a:lvl4pPr marL="1543012" indent="-171446" defTabSz="457189">
              <a:spcBef>
                <a:spcPct val="20000"/>
              </a:spcBef>
              <a:spcAft>
                <a:spcPts val="600"/>
              </a:spcAft>
              <a:buClr>
                <a:schemeClr val="accent1"/>
              </a:buClr>
              <a:buSzPct val="115000"/>
              <a:buFont typeface="Arial"/>
              <a:buChar char="•"/>
              <a:defRPr sz="1600" cap="none">
                <a:effectLst/>
              </a:defRPr>
            </a:lvl4pPr>
            <a:lvl5pPr marL="2000201" indent="-171446" defTabSz="457189">
              <a:spcBef>
                <a:spcPct val="20000"/>
              </a:spcBef>
              <a:spcAft>
                <a:spcPts val="600"/>
              </a:spcAft>
              <a:buClr>
                <a:schemeClr val="accent1"/>
              </a:buClr>
              <a:buSzPct val="115000"/>
              <a:buFont typeface="Arial"/>
              <a:buChar char="•"/>
              <a:defRPr sz="1400" cap="none">
                <a:effectLst/>
              </a:defRPr>
            </a:lvl5pPr>
            <a:lvl6pPr marL="2514537" indent="-228594" defTabSz="457189">
              <a:spcBef>
                <a:spcPct val="20000"/>
              </a:spcBef>
              <a:spcAft>
                <a:spcPts val="600"/>
              </a:spcAft>
              <a:buClr>
                <a:schemeClr val="accent1"/>
              </a:buClr>
              <a:buSzPct val="115000"/>
              <a:buFont typeface="Arial"/>
              <a:buChar char="•"/>
              <a:defRPr sz="1400" cap="none">
                <a:effectLst/>
              </a:defRPr>
            </a:lvl6pPr>
            <a:lvl7pPr marL="2971726" indent="-228594" defTabSz="457189">
              <a:spcBef>
                <a:spcPct val="20000"/>
              </a:spcBef>
              <a:spcAft>
                <a:spcPts val="600"/>
              </a:spcAft>
              <a:buClr>
                <a:schemeClr val="accent1"/>
              </a:buClr>
              <a:buSzPct val="115000"/>
              <a:buFont typeface="Arial"/>
              <a:buChar char="•"/>
              <a:defRPr sz="1400" cap="none">
                <a:effectLst/>
              </a:defRPr>
            </a:lvl7pPr>
            <a:lvl8pPr marL="3428914" indent="-228594" defTabSz="457189">
              <a:spcBef>
                <a:spcPct val="20000"/>
              </a:spcBef>
              <a:spcAft>
                <a:spcPts val="600"/>
              </a:spcAft>
              <a:buClr>
                <a:schemeClr val="accent1"/>
              </a:buClr>
              <a:buSzPct val="115000"/>
              <a:buFont typeface="Arial"/>
              <a:buChar char="•"/>
              <a:defRPr sz="1400" cap="none">
                <a:effectLst/>
              </a:defRPr>
            </a:lvl8pPr>
            <a:lvl9pPr marL="3886103" indent="-228594" defTabSz="457189">
              <a:spcBef>
                <a:spcPct val="20000"/>
              </a:spcBef>
              <a:spcAft>
                <a:spcPts val="600"/>
              </a:spcAft>
              <a:buClr>
                <a:schemeClr val="accent1"/>
              </a:buClr>
              <a:buSzPct val="115000"/>
              <a:buFont typeface="Arial"/>
              <a:buChar char="•"/>
              <a:defRPr sz="1400" cap="none">
                <a:effectLst/>
              </a:defRPr>
            </a:lvl9pPr>
          </a:lstStyle>
          <a:p>
            <a:pPr marL="0" lvl="2" indent="0">
              <a:spcBef>
                <a:spcPts val="0"/>
              </a:spcBef>
              <a:spcAft>
                <a:spcPts val="0"/>
              </a:spcAft>
              <a:buNone/>
            </a:pPr>
            <a:r>
              <a:rPr lang="en-US" sz="1400" b="1" u="sng" dirty="0" smtClean="0"/>
              <a:t>3) Scheduled Refresh :-</a:t>
            </a:r>
          </a:p>
          <a:p>
            <a:pPr marL="342900" lvl="2" indent="-342900">
              <a:spcBef>
                <a:spcPts val="0"/>
              </a:spcBef>
              <a:spcAft>
                <a:spcPts val="0"/>
              </a:spcAft>
              <a:buFont typeface="Arial"/>
              <a:buAutoNum type="arabicParenR"/>
            </a:pPr>
            <a:r>
              <a:rPr lang="en-US" sz="1400" dirty="0" smtClean="0"/>
              <a:t>You need to </a:t>
            </a:r>
            <a:r>
              <a:rPr lang="en-US" sz="1400" dirty="0"/>
              <a:t>refresh</a:t>
            </a:r>
            <a:r>
              <a:rPr lang="en-US" sz="1400" dirty="0" smtClean="0"/>
              <a:t> Power BI dataset using gateway .</a:t>
            </a:r>
          </a:p>
          <a:p>
            <a:pPr marL="342900" lvl="2" indent="-342900">
              <a:spcBef>
                <a:spcPts val="0"/>
              </a:spcBef>
              <a:spcAft>
                <a:spcPts val="0"/>
              </a:spcAft>
              <a:buFont typeface="Arial"/>
              <a:buAutoNum type="arabicParenR"/>
            </a:pPr>
            <a:r>
              <a:rPr lang="en-US" sz="1400" dirty="0" smtClean="0"/>
              <a:t>After added the data source go to Refresh and add scheduled refresh .</a:t>
            </a:r>
            <a:endParaRPr lang="en-US" sz="1400" dirty="0"/>
          </a:p>
        </p:txBody>
      </p:sp>
      <p:pic>
        <p:nvPicPr>
          <p:cNvPr id="10" name="Picture 9"/>
          <p:cNvPicPr>
            <a:picLocks noChangeAspect="1"/>
          </p:cNvPicPr>
          <p:nvPr/>
        </p:nvPicPr>
        <p:blipFill>
          <a:blip r:embed="rId5"/>
          <a:stretch>
            <a:fillRect/>
          </a:stretch>
        </p:blipFill>
        <p:spPr>
          <a:xfrm>
            <a:off x="7813427" y="3948735"/>
            <a:ext cx="3339064" cy="1594215"/>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6"/>
          <a:stretch>
            <a:fillRect/>
          </a:stretch>
        </p:blipFill>
        <p:spPr>
          <a:xfrm>
            <a:off x="725529" y="4870515"/>
            <a:ext cx="6573905" cy="1218745"/>
          </a:xfrm>
          <a:prstGeom prst="rect">
            <a:avLst/>
          </a:prstGeom>
          <a:ln>
            <a:noFill/>
          </a:ln>
          <a:effectLst>
            <a:outerShdw blurRad="292100" dist="139700" dir="2700000" algn="tl" rotWithShape="0">
              <a:srgbClr val="333333">
                <a:alpha val="65000"/>
              </a:srgbClr>
            </a:outerShdw>
          </a:effectLst>
        </p:spPr>
      </p:pic>
      <p:cxnSp>
        <p:nvCxnSpPr>
          <p:cNvPr id="12" name="Straight Connector 11"/>
          <p:cNvCxnSpPr/>
          <p:nvPr/>
        </p:nvCxnSpPr>
        <p:spPr>
          <a:xfrm>
            <a:off x="7464973" y="2186151"/>
            <a:ext cx="0" cy="4080642"/>
          </a:xfrm>
          <a:prstGeom prst="line">
            <a:avLst/>
          </a:prstGeom>
          <a:ln w="25400" cmpd="thickThin">
            <a:solidFill>
              <a:schemeClr val="tx1"/>
            </a:solidFill>
            <a:prstDash val="solid"/>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002034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24248" y="2932382"/>
            <a:ext cx="6420509" cy="1107996"/>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66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Thank you !!! </a:t>
            </a:r>
            <a:endParaRPr lang="en-US" sz="6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3" name="TextBox 2"/>
          <p:cNvSpPr txBox="1"/>
          <p:nvPr/>
        </p:nvSpPr>
        <p:spPr>
          <a:xfrm>
            <a:off x="5163208" y="5707117"/>
            <a:ext cx="6290443" cy="369332"/>
          </a:xfrm>
          <a:prstGeom prst="rect">
            <a:avLst/>
          </a:prstGeom>
          <a:noFill/>
        </p:spPr>
        <p:txBody>
          <a:bodyPr wrap="square" rtlCol="0">
            <a:spAutoFit/>
          </a:bodyPr>
          <a:lstStyle/>
          <a:p>
            <a:pPr algn="r"/>
            <a:r>
              <a:rPr lang="en-US" b="1" i="1" spc="50" dirty="0" smtClean="0">
                <a:ln w="0"/>
                <a:solidFill>
                  <a:schemeClr val="bg2"/>
                </a:solidFill>
                <a:effectLst>
                  <a:innerShdw blurRad="63500" dist="50800" dir="13500000">
                    <a:srgbClr val="000000">
                      <a:alpha val="50000"/>
                    </a:srgbClr>
                  </a:innerShdw>
                </a:effectLst>
                <a:latin typeface="Cambria" panose="02040503050406030204" pitchFamily="18" charset="0"/>
                <a:ea typeface="Cambria" panose="02040503050406030204" pitchFamily="18" charset="0"/>
              </a:rPr>
              <a:t>“Process is more important than result, Keep Learning”  </a:t>
            </a:r>
            <a:endParaRPr lang="en-US" b="1" i="1" spc="50" dirty="0">
              <a:ln w="0"/>
              <a:solidFill>
                <a:schemeClr val="bg2"/>
              </a:solidFill>
              <a:effectLst>
                <a:innerShdw blurRad="63500" dist="50800" dir="13500000">
                  <a:srgbClr val="000000">
                    <a:alpha val="50000"/>
                  </a:srgbClr>
                </a:innerShdw>
              </a:effectLst>
              <a:latin typeface="Cambria" panose="02040503050406030204" pitchFamily="18" charset="0"/>
              <a:ea typeface="Cambria" panose="02040503050406030204" pitchFamily="18" charset="0"/>
            </a:endParaRPr>
          </a:p>
        </p:txBody>
      </p:sp>
      <p:pic>
        <p:nvPicPr>
          <p:cNvPr id="2052" name="Picture 4" descr="https://img.favpng.com/5/5/13/smiley-emoticon-computer-clip-art-png-favpng-9WHQwwevasKMtsHgqgGJBLLq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38152" y="3261582"/>
            <a:ext cx="627075" cy="449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72746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3247697" y="2705101"/>
            <a:ext cx="5407572" cy="742951"/>
          </a:xfrm>
          <a:prstGeom prst="rect">
            <a:avLst/>
          </a:prstGeom>
        </p:spPr>
        <p:txBody>
          <a:bodyPr vert="horz" lIns="91440" tIns="45720" rIns="91440" bIns="45720" rtlCol="0" anchor="t">
            <a:normAutofit fontScale="85000" lnSpcReduction="10000"/>
          </a:bodyPr>
          <a:lstStyle>
            <a:lvl1pPr marL="0" indent="0" algn="ctr" defTabSz="457200" rtl="0" eaLnBrk="1" latinLnBrk="0" hangingPunct="1">
              <a:spcBef>
                <a:spcPct val="20000"/>
              </a:spcBef>
              <a:spcAft>
                <a:spcPts val="600"/>
              </a:spcAft>
              <a:buClr>
                <a:schemeClr val="accent1"/>
              </a:buClr>
              <a:buSzPct val="11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buClr>
              <a:buSzPct val="11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buClr>
              <a:buSzPct val="11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buClr>
              <a:buSzPct val="11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9pPr>
          </a:lstStyle>
          <a:p>
            <a:r>
              <a:rPr lang="en-US" sz="4000" b="1" dirty="0">
                <a:effectLst>
                  <a:outerShdw blurRad="38100" dist="38100" dir="2700000" algn="tl">
                    <a:srgbClr val="000000">
                      <a:alpha val="43137"/>
                    </a:srgbClr>
                  </a:outerShdw>
                </a:effectLst>
              </a:rPr>
              <a:t>1) </a:t>
            </a:r>
            <a:r>
              <a:rPr lang="en-US" sz="4000" b="1" dirty="0" smtClean="0">
                <a:effectLst>
                  <a:outerShdw blurRad="38100" dist="38100" dir="2700000" algn="tl">
                    <a:srgbClr val="000000">
                      <a:alpha val="43137"/>
                    </a:srgbClr>
                  </a:outerShdw>
                </a:effectLst>
              </a:rPr>
              <a:t>Introduction of Power BI</a:t>
            </a:r>
            <a:endParaRPr lang="en-US" sz="4000" b="1" dirty="0">
              <a:effectLst>
                <a:outerShdw blurRad="38100" dist="38100" dir="2700000" algn="tl">
                  <a:srgbClr val="000000">
                    <a:alpha val="43137"/>
                  </a:srgbClr>
                </a:outerShdw>
              </a:effectLst>
            </a:endParaRPr>
          </a:p>
        </p:txBody>
      </p:sp>
      <p:pic>
        <p:nvPicPr>
          <p:cNvPr id="5" name="Picture Placeholder 4"/>
          <p:cNvPicPr>
            <a:picLocks noChangeAspect="1"/>
          </p:cNvPicPr>
          <p:nvPr/>
        </p:nvPicPr>
        <p:blipFill>
          <a:blip r:embed="rId2" cstate="print">
            <a:extLst>
              <a:ext uri="{28A0092B-C50C-407E-A947-70E740481C1C}">
                <a14:useLocalDpi xmlns:a14="http://schemas.microsoft.com/office/drawing/2010/main" val="0"/>
              </a:ext>
            </a:extLst>
          </a:blip>
          <a:srcRect t="6168" b="6168"/>
          <a:stretch>
            <a:fillRect/>
          </a:stretch>
        </p:blipFill>
        <p:spPr>
          <a:xfrm>
            <a:off x="8058675" y="1598145"/>
            <a:ext cx="1748295" cy="964081"/>
          </a:xfrm>
          <a:prstGeom prst="rect">
            <a:avLst/>
          </a:prstGeom>
        </p:spPr>
      </p:pic>
    </p:spTree>
    <p:extLst>
      <p:ext uri="{BB962C8B-B14F-4D97-AF65-F5344CB8AC3E}">
        <p14:creationId xmlns:p14="http://schemas.microsoft.com/office/powerpoint/2010/main" val="28579482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333" y="38475"/>
            <a:ext cx="10787342" cy="399676"/>
          </a:xfrm>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p>
            <a:r>
              <a:rPr lang="en-US" sz="2000" b="1" dirty="0">
                <a:ln w="0"/>
                <a:effectLst>
                  <a:outerShdw blurRad="38100" dist="19050" dir="2700000" algn="tl" rotWithShape="0">
                    <a:schemeClr val="dk1">
                      <a:alpha val="40000"/>
                    </a:schemeClr>
                  </a:outerShdw>
                </a:effectLst>
              </a:rPr>
              <a:t>Power BI introduction</a:t>
            </a:r>
          </a:p>
        </p:txBody>
      </p:sp>
      <p:sp>
        <p:nvSpPr>
          <p:cNvPr id="3" name="Content Placeholder 2"/>
          <p:cNvSpPr>
            <a:spLocks noGrp="1"/>
          </p:cNvSpPr>
          <p:nvPr>
            <p:ph idx="1"/>
          </p:nvPr>
        </p:nvSpPr>
        <p:spPr>
          <a:xfrm>
            <a:off x="709332" y="743697"/>
            <a:ext cx="10663517" cy="4904628"/>
          </a:xfr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rmAutofit/>
          </a:bodyPr>
          <a:lstStyle/>
          <a:p>
            <a:r>
              <a:rPr lang="en-US" sz="1800" dirty="0"/>
              <a:t>Power BI is a Data Visualization and Business Intelligence tool that converts data from different data sources to interactive dashboards and reports.</a:t>
            </a:r>
          </a:p>
          <a:p>
            <a:r>
              <a:rPr lang="en-US" sz="1800" dirty="0"/>
              <a:t>Power Bi provides cloud-based(BI) services. </a:t>
            </a:r>
          </a:p>
          <a:p>
            <a:r>
              <a:rPr lang="en-US" sz="1800" dirty="0"/>
              <a:t>It connect over 80+ data sources.</a:t>
            </a:r>
          </a:p>
          <a:p>
            <a:r>
              <a:rPr lang="en-US" sz="1800" dirty="0"/>
              <a:t>Power BI suite provides multiple software, connector, and </a:t>
            </a:r>
            <a:r>
              <a:rPr lang="en-US" sz="1800" dirty="0" smtClean="0"/>
              <a:t>services.</a:t>
            </a:r>
          </a:p>
          <a:p>
            <a:r>
              <a:rPr lang="en-US" sz="1800" dirty="0" smtClean="0"/>
              <a:t>We have different types of </a:t>
            </a:r>
            <a:r>
              <a:rPr lang="en-US" sz="1800" dirty="0" err="1"/>
              <a:t>c</a:t>
            </a:r>
            <a:r>
              <a:rPr lang="en-US" sz="1800" dirty="0" err="1" smtClean="0"/>
              <a:t>omponants</a:t>
            </a:r>
            <a:r>
              <a:rPr lang="en-US" sz="1800" dirty="0" smtClean="0"/>
              <a:t> in power BI.</a:t>
            </a:r>
            <a:endParaRPr lang="en-US" sz="1800" dirty="0"/>
          </a:p>
          <a:p>
            <a:endParaRPr lang="en-US" sz="1800" dirty="0"/>
          </a:p>
          <a:p>
            <a:pPr marL="800080" lvl="1" indent="-342891">
              <a:buFont typeface="+mj-lt"/>
              <a:buAutoNum type="alphaUcPeriod"/>
            </a:pPr>
            <a:r>
              <a:rPr lang="en-US" sz="1800" b="1" dirty="0"/>
              <a:t>Power BI Desktop - </a:t>
            </a:r>
            <a:r>
              <a:rPr lang="en-US" sz="1800" dirty="0"/>
              <a:t>a free desktop application for building and designing reports.</a:t>
            </a:r>
          </a:p>
          <a:p>
            <a:pPr marL="800080" lvl="1" indent="-342891">
              <a:buFont typeface="+mj-lt"/>
              <a:buAutoNum type="alphaUcPeriod"/>
            </a:pPr>
            <a:r>
              <a:rPr lang="en-US" sz="1800" b="1" dirty="0"/>
              <a:t>Power BI Service - </a:t>
            </a:r>
            <a:r>
              <a:rPr lang="en-US" sz="1800" dirty="0"/>
              <a:t>the online publishing service for viewing and sharing reports and dashboards.</a:t>
            </a:r>
          </a:p>
          <a:p>
            <a:pPr marL="800080" lvl="1" indent="-342891">
              <a:buFont typeface="+mj-lt"/>
              <a:buAutoNum type="alphaUcPeriod"/>
            </a:pPr>
            <a:r>
              <a:rPr lang="en-US" sz="1800" b="1" dirty="0"/>
              <a:t>Power BI mobile apps - </a:t>
            </a:r>
            <a:r>
              <a:rPr lang="en-US" sz="1800" dirty="0"/>
              <a:t>for viewing reports and dashboards on the go.</a:t>
            </a:r>
          </a:p>
        </p:txBody>
      </p:sp>
    </p:spTree>
    <p:extLst>
      <p:ext uri="{BB962C8B-B14F-4D97-AF65-F5344CB8AC3E}">
        <p14:creationId xmlns:p14="http://schemas.microsoft.com/office/powerpoint/2010/main" val="16060774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2182" y="57150"/>
            <a:ext cx="10911167" cy="371475"/>
          </a:xfrm>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p>
            <a:r>
              <a:rPr lang="en-US" sz="2000" b="1" dirty="0">
                <a:ln w="0"/>
                <a:effectLst>
                  <a:outerShdw blurRad="38100" dist="19050" dir="2700000" algn="tl" rotWithShape="0">
                    <a:schemeClr val="dk1">
                      <a:alpha val="40000"/>
                    </a:schemeClr>
                  </a:outerShdw>
                </a:effectLst>
              </a:rPr>
              <a:t>Architecture of Microsoft Power BI </a:t>
            </a:r>
          </a:p>
        </p:txBody>
      </p:sp>
      <p:pic>
        <p:nvPicPr>
          <p:cNvPr id="4" name="Picture 3"/>
          <p:cNvPicPr>
            <a:picLocks noChangeAspect="1"/>
          </p:cNvPicPr>
          <p:nvPr/>
        </p:nvPicPr>
        <p:blipFill>
          <a:blip r:embed="rId2"/>
          <a:stretch>
            <a:fillRect/>
          </a:stretch>
        </p:blipFill>
        <p:spPr>
          <a:xfrm>
            <a:off x="745190" y="696236"/>
            <a:ext cx="10585889" cy="54188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3190014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6057</TotalTime>
  <Words>4646</Words>
  <Application>Microsoft Office PowerPoint</Application>
  <PresentationFormat>Widescreen</PresentationFormat>
  <Paragraphs>585</Paragraphs>
  <Slides>65</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65</vt:i4>
      </vt:variant>
    </vt:vector>
  </HeadingPairs>
  <TitlesOfParts>
    <vt:vector size="72" baseType="lpstr">
      <vt:lpstr>Arial</vt:lpstr>
      <vt:lpstr>Calibri</vt:lpstr>
      <vt:lpstr>Cambria</vt:lpstr>
      <vt:lpstr>Consolas</vt:lpstr>
      <vt:lpstr>Garamond</vt:lpstr>
      <vt:lpstr>Wingdings</vt:lpstr>
      <vt:lpstr>Organic</vt:lpstr>
      <vt:lpstr>Tanaji Sulagave</vt:lpstr>
      <vt:lpstr>PowerPoint Presentation</vt:lpstr>
      <vt:lpstr>PowerPoint Presentation</vt:lpstr>
      <vt:lpstr>Basic Introduction of visualization and list of visualization tools</vt:lpstr>
      <vt:lpstr>PowerPoint Presentation</vt:lpstr>
      <vt:lpstr>Comparison</vt:lpstr>
      <vt:lpstr>PowerPoint Presentation</vt:lpstr>
      <vt:lpstr>Power BI introduction</vt:lpstr>
      <vt:lpstr>Architecture of Microsoft Power BI </vt:lpstr>
      <vt:lpstr>Power BI Common Flow</vt:lpstr>
      <vt:lpstr>Roles and Responsibilities in Organization</vt:lpstr>
      <vt:lpstr>Power Bi tool Overview</vt:lpstr>
      <vt:lpstr>Building blocks of Power BI</vt:lpstr>
      <vt:lpstr>PowerPoint Presentation</vt:lpstr>
      <vt:lpstr>PowerPoint Presentation</vt:lpstr>
      <vt:lpstr>PowerPoint Presentation</vt:lpstr>
      <vt:lpstr>PowerPoint Presentation</vt:lpstr>
      <vt:lpstr>Data Transformation Overview</vt:lpstr>
      <vt:lpstr>Power Query Editor tool</vt:lpstr>
      <vt:lpstr>Examples</vt:lpstr>
      <vt:lpstr>Examples</vt:lpstr>
      <vt:lpstr>Examples</vt:lpstr>
      <vt:lpstr>Examples</vt:lpstr>
      <vt:lpstr>PowerPoint Presentation</vt:lpstr>
      <vt:lpstr>Fact and Dimension Table</vt:lpstr>
      <vt:lpstr>Why relationship is required example</vt:lpstr>
      <vt:lpstr>Example :- Use factInternetSales and DimProduct table and check the relationship</vt:lpstr>
      <vt:lpstr>Relationships Types</vt:lpstr>
      <vt:lpstr>Active and Inactive relationships.</vt:lpstr>
      <vt:lpstr>PowerPoint Presentation</vt:lpstr>
      <vt:lpstr>Connectivity modes in Power BI</vt:lpstr>
      <vt:lpstr>Charts / Visuals</vt:lpstr>
      <vt:lpstr>Charts / Visuals</vt:lpstr>
      <vt:lpstr>Charts / Visuals</vt:lpstr>
      <vt:lpstr>Charts / Visuals</vt:lpstr>
      <vt:lpstr>Charts / Visuals</vt:lpstr>
      <vt:lpstr>Charts / Visuals</vt:lpstr>
      <vt:lpstr>Charts / Visuals</vt:lpstr>
      <vt:lpstr>PowerPoint Presentation</vt:lpstr>
      <vt:lpstr>Bookmark</vt:lpstr>
      <vt:lpstr>PowerPoint Presentation</vt:lpstr>
      <vt:lpstr>Tooltip</vt:lpstr>
      <vt:lpstr>Filters</vt:lpstr>
      <vt:lpstr>PowerPoint Presentation</vt:lpstr>
      <vt:lpstr>Drill Through &amp; Slicer (Sync Slicer)</vt:lpstr>
      <vt:lpstr>Edit Interaction &amp; Hierarchy &amp; Drill up-Drill Down </vt:lpstr>
      <vt:lpstr>Conditional Formatting</vt:lpstr>
      <vt:lpstr>Row Level Security (RLS)</vt:lpstr>
      <vt:lpstr>PowerPoint Presentation</vt:lpstr>
      <vt:lpstr>Filter and Row Context</vt:lpstr>
      <vt:lpstr>Measure / Calculated Column /Calculated Table</vt:lpstr>
      <vt:lpstr>SUM and SUMX</vt:lpstr>
      <vt:lpstr>COUNT Functions</vt:lpstr>
      <vt:lpstr>CALCULATE Function</vt:lpstr>
      <vt:lpstr>ALL &amp; ALLSELECTED Function</vt:lpstr>
      <vt:lpstr>CALENDER() &amp; CALENDERAUTO()</vt:lpstr>
      <vt:lpstr>Time Intelligent DAX Functions</vt:lpstr>
      <vt:lpstr>USERELATIONSHIP DAX Functions</vt:lpstr>
      <vt:lpstr>Logical DAX Functions</vt:lpstr>
      <vt:lpstr>PowerPoint Presentation</vt:lpstr>
      <vt:lpstr>Power BI service</vt:lpstr>
      <vt:lpstr>Power BI service</vt:lpstr>
      <vt:lpstr>PowerPoint Presentation</vt:lpstr>
      <vt:lpstr>RLS , Gateway &amp; scheduled refresh </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282</cp:revision>
  <dcterms:created xsi:type="dcterms:W3CDTF">2023-11-25T16:34:36Z</dcterms:created>
  <dcterms:modified xsi:type="dcterms:W3CDTF">2024-03-07T16:42:55Z</dcterms:modified>
</cp:coreProperties>
</file>